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3" r:id="rId5"/>
    <p:sldId id="349" r:id="rId6"/>
    <p:sldId id="313" r:id="rId7"/>
    <p:sldId id="351" r:id="rId8"/>
    <p:sldId id="352" r:id="rId9"/>
    <p:sldId id="353" r:id="rId10"/>
    <p:sldId id="354" r:id="rId11"/>
    <p:sldId id="355" r:id="rId12"/>
    <p:sldId id="356" r:id="rId13"/>
    <p:sldId id="285" r:id="rId14"/>
    <p:sldId id="314" r:id="rId15"/>
    <p:sldId id="315" r:id="rId16"/>
    <p:sldId id="316" r:id="rId17"/>
    <p:sldId id="317" r:id="rId18"/>
    <p:sldId id="318" r:id="rId19"/>
    <p:sldId id="319" r:id="rId20"/>
    <p:sldId id="321" r:id="rId21"/>
    <p:sldId id="357" r:id="rId22"/>
    <p:sldId id="358" r:id="rId23"/>
    <p:sldId id="359" r:id="rId24"/>
    <p:sldId id="322" r:id="rId25"/>
    <p:sldId id="323" r:id="rId26"/>
    <p:sldId id="324" r:id="rId27"/>
    <p:sldId id="325" r:id="rId28"/>
    <p:sldId id="326" r:id="rId29"/>
    <p:sldId id="328" r:id="rId30"/>
    <p:sldId id="327" r:id="rId31"/>
    <p:sldId id="333" r:id="rId32"/>
    <p:sldId id="348" r:id="rId33"/>
    <p:sldId id="312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4C9"/>
    <a:srgbClr val="FFC993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>
        <p:scale>
          <a:sx n="110" d="100"/>
          <a:sy n="110" d="100"/>
        </p:scale>
        <p:origin x="516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333333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xmlns="" id="{49E98FCF-0D32-47B8-A106-370D725268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</p:spTree>
    <p:extLst>
      <p:ext uri="{BB962C8B-B14F-4D97-AF65-F5344CB8AC3E}">
        <p14:creationId xmlns:p14="http://schemas.microsoft.com/office/powerpoint/2010/main" val="33565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Tekstin paikkamerkki 3">
            <a:extLst>
              <a:ext uri="{FF2B5EF4-FFF2-40B4-BE49-F238E27FC236}">
                <a16:creationId xmlns:a16="http://schemas.microsoft.com/office/drawing/2014/main" xmlns="" id="{B6CC55C3-4CF6-41E2-9451-3153423646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</p:spTree>
    <p:extLst>
      <p:ext uri="{BB962C8B-B14F-4D97-AF65-F5344CB8AC3E}">
        <p14:creationId xmlns:p14="http://schemas.microsoft.com/office/powerpoint/2010/main" val="118653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D89B4DF0-72E0-4E9A-ACC9-5D6426F5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F5BC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xmlns="" id="{842032CE-B164-45C9-85E0-D7D114C6988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xmlns="" id="{4550FDDE-5CE7-400A-810D-9B9AF36556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1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vaale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BB96B382-BC1A-464B-B2FC-653EA3262D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268EC9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Tekstin paikkamerkki 3">
            <a:extLst>
              <a:ext uri="{FF2B5EF4-FFF2-40B4-BE49-F238E27FC236}">
                <a16:creationId xmlns:a16="http://schemas.microsoft.com/office/drawing/2014/main" xmlns="" id="{A3686D8D-34B3-4484-A8D9-91E81AD73A4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xmlns="" id="{D81CD3CD-FEAE-4542-991C-DF6F1B158C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6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A2758F7-8E85-4BAF-B7F7-920CD615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22B14B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Tekstin paikkamerkki 3">
            <a:extLst>
              <a:ext uri="{FF2B5EF4-FFF2-40B4-BE49-F238E27FC236}">
                <a16:creationId xmlns:a16="http://schemas.microsoft.com/office/drawing/2014/main" xmlns="" id="{3BF3147B-6CC1-4025-97ED-43F0A530153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xmlns="" id="{9F85F49E-307D-4D95-990F-AE580219E7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988A42C0-0875-4241-87EB-B1A70E40D1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5D79BB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Tekstin paikkamerkki 3">
            <a:extLst>
              <a:ext uri="{FF2B5EF4-FFF2-40B4-BE49-F238E27FC236}">
                <a16:creationId xmlns:a16="http://schemas.microsoft.com/office/drawing/2014/main" xmlns="" id="{0E5F6694-ACD0-4532-885D-74C1ABEF1E3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xmlns="" id="{1CDD2F75-088D-4CBB-BCA3-5B4AB7627D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mariinin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57800240-AED8-467F-94E2-9205F256A6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497A96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Tekstin paikkamerkki 3">
            <a:extLst>
              <a:ext uri="{FF2B5EF4-FFF2-40B4-BE49-F238E27FC236}">
                <a16:creationId xmlns:a16="http://schemas.microsoft.com/office/drawing/2014/main" xmlns="" id="{93D49346-883B-4E9C-9BFA-5FB2CDDF09F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xmlns="" id="{E3708604-76E2-4F31-88E1-FF3B682DF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9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- kuv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xmlns="" id="{5AC3642B-32FA-4E2B-8DBD-C632D750B0D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-1"/>
            <a:ext cx="12216094" cy="687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457200" indent="0">
              <a:buNone/>
              <a:defRPr>
                <a:noFill/>
              </a:defRPr>
            </a:lvl2pPr>
            <a:lvl3pPr marL="914400" indent="0">
              <a:buNone/>
              <a:defRPr>
                <a:noFill/>
              </a:defRPr>
            </a:lvl3pPr>
            <a:lvl4pPr marL="1371600" indent="0">
              <a:buNone/>
              <a:defRPr>
                <a:noFill/>
              </a:defRPr>
            </a:lvl4pPr>
            <a:lvl5pPr marL="1828800" indent="0">
              <a:buNone/>
              <a:defRPr>
                <a:noFill/>
              </a:defRPr>
            </a:lvl5pPr>
          </a:lstStyle>
          <a:p>
            <a:pPr lvl="0"/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6F7AA79-0621-4971-BD5B-6FA35BDB91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2" y="-20192"/>
            <a:ext cx="12216098" cy="687819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29AE2FC6-4448-4C69-85FE-565A99794D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2" y="6183836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C05B865C-E692-4FCB-AD06-29DD66AE575B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F4C9D0BB-C5E9-4CC0-B163-963081CE52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BFE19694-7EA2-48A7-8ADA-3C787B5397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3FA5D30D-8E9B-44AA-B1A9-6F5B4DCF8BA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74326197-0B5C-4DEC-88EA-3B8AA5D5177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9" name="Tekstin paikkamerkki 3">
            <a:extLst>
              <a:ext uri="{FF2B5EF4-FFF2-40B4-BE49-F238E27FC236}">
                <a16:creationId xmlns:a16="http://schemas.microsoft.com/office/drawing/2014/main" xmlns="" id="{E1E416A7-7E80-48D6-8002-682FE96D652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xmlns="" id="{4C010A21-12E1-41A1-B1E9-09FF5E0EC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2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- kuv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xmlns="" id="{BC334792-9FED-5E4D-96F7-074BEC0DE1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6F7AA79-0621-4971-BD5B-6FA35BDB912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0" y="-20192"/>
            <a:ext cx="12216095" cy="687819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 dirty="0"/>
              <a:t> 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29AE2FC6-4448-4C69-85FE-565A99794D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2" y="6183836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4428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C05B865C-E692-4FCB-AD06-29DD66AE575B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F4C9D0BB-C5E9-4CC0-B163-963081CE52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BFE19694-7EA2-48A7-8ADA-3C787B5397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3FA5D30D-8E9B-44AA-B1A9-6F5B4DCF8BA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74326197-0B5C-4DEC-88EA-3B8AA5D5177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9" name="Tekstin paikkamerkki 3">
            <a:extLst>
              <a:ext uri="{FF2B5EF4-FFF2-40B4-BE49-F238E27FC236}">
                <a16:creationId xmlns:a16="http://schemas.microsoft.com/office/drawing/2014/main" xmlns="" id="{E1E416A7-7E80-48D6-8002-682FE96D652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4680000"/>
            <a:ext cx="9144000" cy="58003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
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xmlns="" id="{F6E19634-3F29-41EC-909A-4C5A4E8C87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8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16">
            <a:extLst>
              <a:ext uri="{FF2B5EF4-FFF2-40B4-BE49-F238E27FC236}">
                <a16:creationId xmlns:a16="http://schemas.microsoft.com/office/drawing/2014/main" xmlns="" id="{0AB6941E-212A-4CAA-92F1-D4A16CE3BCF8}"/>
              </a:ext>
            </a:extLst>
          </p:cNvPr>
          <p:cNvSpPr/>
          <p:nvPr userDrawn="1"/>
        </p:nvSpPr>
        <p:spPr>
          <a:xfrm>
            <a:off x="0" y="0"/>
            <a:ext cx="6096600" cy="6865200"/>
          </a:xfrm>
          <a:prstGeom prst="rect">
            <a:avLst/>
          </a:prstGeom>
          <a:solidFill>
            <a:srgbClr val="EEEEEE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Verdana Regular"/>
            </a:endParaRPr>
          </a:p>
        </p:txBody>
      </p:sp>
      <p:sp>
        <p:nvSpPr>
          <p:cNvPr id="18" name="Otsikko 1">
            <a:extLst>
              <a:ext uri="{FF2B5EF4-FFF2-40B4-BE49-F238E27FC236}">
                <a16:creationId xmlns:a16="http://schemas.microsoft.com/office/drawing/2014/main" xmlns="" id="{EC03E2E6-7C10-4D35-8898-1F8B66D11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80000"/>
            <a:ext cx="5364000" cy="15480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xmlns="" id="{D3C49918-5C75-42BD-A91D-8833444858F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0" y="-158"/>
            <a:ext cx="6120093" cy="618383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>
                <a:noFill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xmlns="" id="{4BD4F2CF-15F6-489C-B509-347D3DC41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944000"/>
            <a:ext cx="5364000" cy="4032000"/>
          </a:xfrm>
          <a:prstGeom prst="rect">
            <a:avLst/>
          </a:prstGeom>
        </p:spPr>
        <p:txBody>
          <a:bodyPr>
            <a:normAutofit/>
          </a:bodyPr>
          <a:lstStyle>
            <a:lvl1pPr defTabSz="711200">
              <a:defRPr sz="1600"/>
            </a:lvl1pPr>
            <a:lvl2pPr defTabSz="711200">
              <a:defRPr sz="1400"/>
            </a:lvl2pPr>
            <a:lvl3pPr defTabSz="711200">
              <a:defRPr sz="1200"/>
            </a:lvl3pPr>
            <a:lvl4pPr defTabSz="711200">
              <a:defRPr sz="1100"/>
            </a:lvl4pPr>
            <a:lvl5pPr defTabSz="711200">
              <a:defRPr sz="11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xmlns="" id="{963E845A-F2B2-40E8-8D5A-2DD628181F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xmlns="" id="{4D8F282D-56BB-7A49-86D0-F43B239FC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Suorakulmio 16">
            <a:extLst>
              <a:ext uri="{FF2B5EF4-FFF2-40B4-BE49-F238E27FC236}">
                <a16:creationId xmlns:a16="http://schemas.microsoft.com/office/drawing/2014/main" xmlns="" id="{0AB6941E-212A-4CAA-92F1-D4A16CE3BCF8}"/>
              </a:ext>
            </a:extLst>
          </p:cNvPr>
          <p:cNvSpPr/>
          <p:nvPr userDrawn="1"/>
        </p:nvSpPr>
        <p:spPr>
          <a:xfrm>
            <a:off x="0" y="0"/>
            <a:ext cx="6096600" cy="6865200"/>
          </a:xfrm>
          <a:prstGeom prst="rect">
            <a:avLst/>
          </a:prstGeom>
          <a:solidFill>
            <a:srgbClr val="EEEEEE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Verdana Regular"/>
            </a:endParaRPr>
          </a:p>
        </p:txBody>
      </p:sp>
      <p:sp>
        <p:nvSpPr>
          <p:cNvPr id="18" name="Otsikko 1">
            <a:extLst>
              <a:ext uri="{FF2B5EF4-FFF2-40B4-BE49-F238E27FC236}">
                <a16:creationId xmlns:a16="http://schemas.microsoft.com/office/drawing/2014/main" xmlns="" id="{EC03E2E6-7C10-4D35-8898-1F8B66D11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80000"/>
            <a:ext cx="5364000" cy="15480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xmlns="" id="{BC1C5E8F-FCDC-4FF7-B222-1EC8DE01F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944000"/>
            <a:ext cx="5364000" cy="4032000"/>
          </a:xfrm>
          <a:prstGeom prst="rect">
            <a:avLst/>
          </a:prstGeom>
        </p:spPr>
        <p:txBody>
          <a:bodyPr>
            <a:normAutofit/>
          </a:bodyPr>
          <a:lstStyle>
            <a:lvl1pPr defTabSz="711200">
              <a:defRPr sz="1600"/>
            </a:lvl1pPr>
            <a:lvl2pPr defTabSz="711200">
              <a:defRPr sz="1400"/>
            </a:lvl2pPr>
            <a:lvl3pPr defTabSz="711200">
              <a:defRPr sz="1200"/>
            </a:lvl3pPr>
            <a:lvl4pPr defTabSz="711200">
              <a:defRPr sz="1100"/>
            </a:lvl4pPr>
            <a:lvl5pPr defTabSz="711200">
              <a:defRPr sz="11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xmlns="" id="{32F19E8D-A17D-4908-B62E-1E4C310AE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1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xmlns="" id="{AD760818-C5E4-4C8B-B868-944D229B032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0" y="-14559"/>
            <a:ext cx="6120093" cy="619839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>
                <a:noFill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xmlns="" id="{757BC1C7-9B74-4ACC-9164-0D71CA7B5CD5}"/>
              </a:ext>
            </a:extLst>
          </p:cNvPr>
          <p:cNvSpPr/>
          <p:nvPr/>
        </p:nvSpPr>
        <p:spPr>
          <a:xfrm>
            <a:off x="6107447" y="-7200"/>
            <a:ext cx="6096600" cy="6198395"/>
          </a:xfrm>
          <a:prstGeom prst="rect">
            <a:avLst/>
          </a:prstGeom>
          <a:solidFill>
            <a:srgbClr val="EEEEEE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Verdana Regular"/>
            </a:endParaRPr>
          </a:p>
        </p:txBody>
      </p:sp>
      <p:sp>
        <p:nvSpPr>
          <p:cNvPr id="19" name="Otsikko 1">
            <a:extLst>
              <a:ext uri="{FF2B5EF4-FFF2-40B4-BE49-F238E27FC236}">
                <a16:creationId xmlns:a16="http://schemas.microsoft.com/office/drawing/2014/main" xmlns="" id="{CE7424AC-C080-492E-82FF-9F53D94EF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000" y="180000"/>
            <a:ext cx="5364000" cy="15480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xmlns="" id="{C31D3A5B-D9D2-496C-89D2-156704927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8000" y="1944000"/>
            <a:ext cx="5364000" cy="4032000"/>
          </a:xfrm>
          <a:prstGeom prst="rect">
            <a:avLst/>
          </a:prstGeom>
        </p:spPr>
        <p:txBody>
          <a:bodyPr>
            <a:normAutofit/>
          </a:bodyPr>
          <a:lstStyle>
            <a:lvl1pPr defTabSz="711200">
              <a:defRPr sz="1600"/>
            </a:lvl1pPr>
            <a:lvl2pPr defTabSz="711200">
              <a:defRPr sz="1400"/>
            </a:lvl2pPr>
            <a:lvl3pPr defTabSz="711200">
              <a:defRPr sz="1200"/>
            </a:lvl3pPr>
            <a:lvl4pPr defTabSz="711200">
              <a:defRPr sz="1100"/>
            </a:lvl4pPr>
            <a:lvl5pPr defTabSz="711200">
              <a:defRPr sz="11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xmlns="" id="{B32573F0-8E84-4A84-B833-EC85E286F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xmlns="" id="{9795FD31-BC14-E94F-9FF5-6709B4109D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8" name="Suorakulmio 17">
            <a:extLst>
              <a:ext uri="{FF2B5EF4-FFF2-40B4-BE49-F238E27FC236}">
                <a16:creationId xmlns:a16="http://schemas.microsoft.com/office/drawing/2014/main" xmlns="" id="{757BC1C7-9B74-4ACC-9164-0D71CA7B5CD5}"/>
              </a:ext>
            </a:extLst>
          </p:cNvPr>
          <p:cNvSpPr/>
          <p:nvPr/>
        </p:nvSpPr>
        <p:spPr>
          <a:xfrm>
            <a:off x="6107447" y="-7200"/>
            <a:ext cx="6096600" cy="6203608"/>
          </a:xfrm>
          <a:prstGeom prst="rect">
            <a:avLst/>
          </a:prstGeom>
          <a:solidFill>
            <a:srgbClr val="EEEEEE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Verdana Regular"/>
            </a:endParaRPr>
          </a:p>
        </p:txBody>
      </p:sp>
      <p:sp>
        <p:nvSpPr>
          <p:cNvPr id="19" name="Otsikko 1">
            <a:extLst>
              <a:ext uri="{FF2B5EF4-FFF2-40B4-BE49-F238E27FC236}">
                <a16:creationId xmlns:a16="http://schemas.microsoft.com/office/drawing/2014/main" xmlns="" id="{CE7424AC-C080-492E-82FF-9F53D94EF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000" y="180000"/>
            <a:ext cx="5364000" cy="15480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xmlns="" id="{9CF8EB0B-C706-4454-8230-AF536C31F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8000" y="1944000"/>
            <a:ext cx="5364000" cy="4032000"/>
          </a:xfrm>
          <a:prstGeom prst="rect">
            <a:avLst/>
          </a:prstGeom>
        </p:spPr>
        <p:txBody>
          <a:bodyPr>
            <a:normAutofit/>
          </a:bodyPr>
          <a:lstStyle>
            <a:lvl1pPr defTabSz="711200">
              <a:defRPr sz="1600"/>
            </a:lvl1pPr>
            <a:lvl2pPr defTabSz="711200">
              <a:defRPr sz="1400"/>
            </a:lvl2pPr>
            <a:lvl3pPr defTabSz="711200">
              <a:defRPr sz="1200"/>
            </a:lvl3pPr>
            <a:lvl4pPr defTabSz="711200">
              <a:defRPr sz="1100"/>
            </a:lvl4pPr>
            <a:lvl5pPr defTabSz="711200">
              <a:defRPr sz="11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xmlns="" id="{EA3C374C-0A18-4A0B-B680-08A074778D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0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_harmaa_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54C02F4E-4F14-4DC4-93A0-787AEDD7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11351290" cy="111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xmlns="" id="{1E922A5F-342E-4433-9859-576E1543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1548000"/>
            <a:ext cx="11351291" cy="40348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xmlns="" id="{A8377B2E-7C41-4225-84DB-4664F5EF2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3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54C02F4E-4F14-4DC4-93A0-787AEDD7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11351290" cy="111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xmlns="" id="{69B846D9-011E-4049-85D8-37BBADA9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1548000"/>
            <a:ext cx="11351291" cy="40348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xmlns="" id="{1C844C14-0D8F-433C-BB6F-2F7373215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3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_harmaa_pohja_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54C02F4E-4F14-4DC4-93A0-787AEDD7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11351290" cy="111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pic>
        <p:nvPicPr>
          <p:cNvPr id="17" name="Kuva 16">
            <a:extLst>
              <a:ext uri="{FF2B5EF4-FFF2-40B4-BE49-F238E27FC236}">
                <a16:creationId xmlns:a16="http://schemas.microsoft.com/office/drawing/2014/main" xmlns="" id="{93B4D3E1-CAFF-4275-86DB-1585BD73F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_vaalea_pohja-ei_siv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54C02F4E-4F14-4DC4-93A0-787AEDD7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11351290" cy="111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xmlns="" id="{2D6D826E-2BC3-4EEB-ACA5-EB453C88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4A8E8-C9E0-4FAC-9E2A-FAA1347A9CB1}" type="datetimeFigureOut">
              <a:rPr lang="fi-FI" smtClean="0"/>
              <a:t>29.1.2019</a:t>
            </a:fld>
            <a:endParaRPr lang="fi-FI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xmlns="" id="{4A4A4DFF-E87B-4970-8D26-732F52DF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9313" y="6356350"/>
            <a:ext cx="1556657" cy="365125"/>
          </a:xfrm>
          <a:prstGeom prst="rect">
            <a:avLst/>
          </a:prstGeom>
        </p:spPr>
        <p:txBody>
          <a:bodyPr/>
          <a:lstStyle/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40453760-0621-4A73-8CED-419FFF8E0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6196408"/>
            <a:ext cx="12216096" cy="6815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xmlns="" id="{68E0E01E-A3A4-4FFB-99F4-17C1CFD08E91}"/>
              </a:ext>
            </a:extLst>
          </p:cNvPr>
          <p:cNvGrpSpPr/>
          <p:nvPr/>
        </p:nvGrpSpPr>
        <p:grpSpPr>
          <a:xfrm>
            <a:off x="1" y="6183836"/>
            <a:ext cx="208331" cy="680557"/>
            <a:chOff x="0" y="5995958"/>
            <a:chExt cx="263887" cy="862042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xmlns="" id="{8B772AFB-5E74-4C96-97BE-E7A391296B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xmlns="" id="{439A4E40-CC48-42E0-B452-B54B1BDA4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xmlns="" id="{AA643345-84EC-42A2-9973-B5227A47C5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xmlns="" id="{F04A1479-C46C-40AF-8FB4-8748B5A622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xmlns="" id="{201D9768-92B1-47D2-963B-B7ED6EC68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48000"/>
            <a:ext cx="5324564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xmlns="" id="{EAFA17A7-7F1D-4B6E-9A9A-0C0A35F65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48000"/>
            <a:ext cx="55878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xmlns="" id="{5230D3C5-DA41-4E3A-BF5B-0D06B3BB47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3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0A2CD98B-16BB-4B0A-8C14-6FA4D671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5125"/>
            <a:ext cx="10515600" cy="98569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48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8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manimi dia -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D89B4DF0-72E0-4E9A-ACC9-5D6426F5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F5BC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08000" y="1584000"/>
            <a:ext cx="8244000" cy="1404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13200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Titteli</a:t>
            </a:r>
          </a:p>
          <a:p>
            <a:r>
              <a:rPr lang="fi-FI" dirty="0"/>
              <a:t>P. +358 XX XXX XXXX</a:t>
            </a:r>
          </a:p>
          <a:p>
            <a:r>
              <a:rPr lang="fi-FI" dirty="0"/>
              <a:t>etunimi.sukunimi@rudus.fi</a:t>
            </a:r>
          </a:p>
          <a:p>
            <a:r>
              <a:rPr lang="fi-FI" dirty="0"/>
              <a:t>www.rudus.fi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xmlns="" id="{EB84DDF5-942D-4148-8E02-FDDC37E39A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manimi dia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DC68EEA5-CE21-40AE-A245-89FCABFC51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08000" y="1584000"/>
            <a:ext cx="8244000" cy="1404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13200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Titteli</a:t>
            </a:r>
          </a:p>
          <a:p>
            <a:r>
              <a:rPr lang="fi-FI" dirty="0"/>
              <a:t>P. +358 XX XXX XXXX</a:t>
            </a:r>
          </a:p>
          <a:p>
            <a:r>
              <a:rPr lang="fi-FI" dirty="0"/>
              <a:t>etunimi.sukunimi@rudus.fi</a:t>
            </a:r>
          </a:p>
          <a:p>
            <a:r>
              <a:rPr lang="fi-FI" dirty="0"/>
              <a:t>www.rudus.fi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xmlns="" id="{7FD8FD77-B7E4-48BE-A347-90E148EC2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manimi dia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0B16E95C-C9C8-42FC-A6BF-50D9A0872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2B14B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08000" y="1584000"/>
            <a:ext cx="8244000" cy="1404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13200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Titteli</a:t>
            </a:r>
          </a:p>
          <a:p>
            <a:r>
              <a:rPr lang="fi-FI" dirty="0"/>
              <a:t>P. +358 XX XXX XXXX</a:t>
            </a:r>
          </a:p>
          <a:p>
            <a:r>
              <a:rPr lang="fi-FI" dirty="0"/>
              <a:t>etunimi.sukunimi@rudus.fi</a:t>
            </a:r>
          </a:p>
          <a:p>
            <a:r>
              <a:rPr lang="fi-FI" dirty="0"/>
              <a:t>www.rudus.fi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xmlns="" id="{C50402F2-6323-4F25-BECD-DE18A262A6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4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0B16E95C-C9C8-42FC-A6BF-50D9A0872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5D79BB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GB" altLang="fi-FI" sz="240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9CD926DB-51AC-40F0-BC76-032CB57D6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08000" y="1584000"/>
            <a:ext cx="8244000" cy="1404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A4C2BCD5-EE0E-45F8-985E-B215A85A12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13200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Titteli</a:t>
            </a:r>
          </a:p>
          <a:p>
            <a:r>
              <a:rPr lang="fi-FI" dirty="0"/>
              <a:t>P. +358 XX XXX XXXX</a:t>
            </a:r>
          </a:p>
          <a:p>
            <a:r>
              <a:rPr lang="fi-FI" dirty="0"/>
              <a:t>etunimi.sukunimi@rudus.fi</a:t>
            </a:r>
          </a:p>
          <a:p>
            <a:r>
              <a:rPr lang="fi-FI" dirty="0"/>
              <a:t>www.rudus.fi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xmlns="" id="{B8F65088-58B1-40EC-B2F0-4A82716619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0526" y="6311580"/>
            <a:ext cx="852948" cy="4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xmlns="" id="{6BC076AC-538D-434A-963E-D9038C25B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216000"/>
            <a:ext cx="11361905" cy="108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xmlns="" id="{D17A4ACA-0C90-4B5F-A806-2F9516382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48000"/>
            <a:ext cx="11361904" cy="4055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xmlns="" id="{EB059F02-43F3-4ED8-AE50-4526B082EB6B}"/>
              </a:ext>
            </a:extLst>
          </p:cNvPr>
          <p:cNvGrpSpPr/>
          <p:nvPr/>
        </p:nvGrpSpPr>
        <p:grpSpPr>
          <a:xfrm>
            <a:off x="1" y="6179854"/>
            <a:ext cx="209550" cy="684539"/>
            <a:chOff x="0" y="5995958"/>
            <a:chExt cx="263887" cy="862042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xmlns="" id="{39A09D9D-0B68-476A-9859-A8DDFBEF56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599266"/>
              <a:ext cx="263887" cy="258734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6C47577F-3F3F-4B29-A6D4-34019F5EB4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394629"/>
              <a:ext cx="263887" cy="133171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xmlns="" id="{60DBDAE4-791B-4D44-A8A9-9005E88251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6189992"/>
              <a:ext cx="263887" cy="106033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xmlns="" id="{460BA5DA-215B-4FE3-B2CE-C6E097C9FD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5995958"/>
              <a:ext cx="263887" cy="65118"/>
            </a:xfrm>
            <a:prstGeom prst="rect">
              <a:avLst/>
            </a:prstGeom>
            <a:solidFill>
              <a:srgbClr val="F5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ctr"/>
              <a:r>
                <a:rPr lang="en-GB" altLang="fi-FI" sz="2400" dirty="0"/>
                <a:t> </a:t>
              </a:r>
            </a:p>
          </p:txBody>
        </p:sp>
      </p:grp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xmlns="" id="{AE01F2EC-1D14-4D08-917F-573EF486D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19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F73AF-BF8A-4DDA-AB4D-385EF32F2461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xmlns="" id="{9B603464-1987-4ECB-808E-1C8015A0CCE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0" y="6309862"/>
            <a:ext cx="845449" cy="4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88" r:id="rId9"/>
    <p:sldLayoutId id="2147483687" r:id="rId10"/>
    <p:sldLayoutId id="2147483689" r:id="rId11"/>
    <p:sldLayoutId id="2147483673" r:id="rId12"/>
    <p:sldLayoutId id="2147483690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7112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7112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7112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7112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7112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xmlns="" id="{8A021AB2-E8C6-4B6C-93CA-C2DCFFF02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1123"/>
            <a:ext cx="9144000" cy="2387600"/>
          </a:xfrm>
        </p:spPr>
        <p:txBody>
          <a:bodyPr/>
          <a:lstStyle/>
          <a:p>
            <a:r>
              <a:rPr lang="fi-FI" b="1" dirty="0" smtClean="0"/>
              <a:t>Betonilattiat</a:t>
            </a:r>
            <a:endParaRPr lang="fi-FI" b="1" dirty="0"/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xmlns="" id="{BB597017-D306-42DE-921D-8DDD6DFA0F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xmlns="" id="{25FBA111-B712-458C-A371-8BFB4C84E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5064" y="4679957"/>
            <a:ext cx="9144000" cy="580030"/>
          </a:xfrm>
        </p:spPr>
        <p:txBody>
          <a:bodyPr>
            <a:normAutofit lnSpcReduction="10000"/>
          </a:bodyPr>
          <a:lstStyle/>
          <a:p>
            <a:r>
              <a:rPr lang="fi-FI" dirty="0"/>
              <a:t>Hannu </a:t>
            </a:r>
            <a:r>
              <a:rPr lang="fi-FI" dirty="0" smtClean="0"/>
              <a:t>Timonen-Nissi</a:t>
            </a:r>
          </a:p>
          <a:p>
            <a:fld id="{48F23FCB-4AFC-4CC3-9DF5-A0E3CF067299}" type="datetime1">
              <a:rPr lang="fi-FI" smtClean="0"/>
              <a:t>29.1.2019</a:t>
            </a:fld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89" y="202558"/>
            <a:ext cx="1770780" cy="2486052"/>
          </a:xfrm>
          <a:prstGeom prst="rect">
            <a:avLst/>
          </a:prstGeom>
        </p:spPr>
      </p:pic>
      <p:sp>
        <p:nvSpPr>
          <p:cNvPr id="7" name="Alaotsikko 4">
            <a:extLst>
              <a:ext uri="{FF2B5EF4-FFF2-40B4-BE49-F238E27FC236}">
                <a16:creationId xmlns="" xmlns:a16="http://schemas.microsoft.com/office/drawing/2014/main" id="{BB597017-D306-42DE-921D-8DDD6DFA0FCF}"/>
              </a:ext>
            </a:extLst>
          </p:cNvPr>
          <p:cNvSpPr txBox="1">
            <a:spLocks/>
          </p:cNvSpPr>
          <p:nvPr/>
        </p:nvSpPr>
        <p:spPr>
          <a:xfrm>
            <a:off x="1524000" y="4228596"/>
            <a:ext cx="9144000" cy="9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112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mtClean="0"/>
              <a:t>Rudus Betoniakatemia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846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Betonilattiat yleistä</a:t>
            </a:r>
            <a:br>
              <a:rPr lang="fi-FI" dirty="0"/>
            </a:b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0" r="18938"/>
          <a:stretch/>
        </p:blipFill>
        <p:spPr>
          <a:xfrm>
            <a:off x="6116783" y="0"/>
            <a:ext cx="6075218" cy="6205673"/>
          </a:xfrm>
        </p:spPr>
      </p:pic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fi-FI" b="1" dirty="0"/>
              <a:t>Eniten ongelmia aiheuttava betonirakenne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Suuri pinta avoinna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Laatan muut mitat paksuuteen verrattuna suuria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Raudoitus yleensä muita betonirakenteita kevyempi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Valuolosuhteet monesti hankalat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1449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Tyypillisimpiä ongelmia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Hidas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epätasainen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sitoutuminen</a:t>
            </a: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Massan notkeusvaihtelut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Pumpattavuusongelmat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Valu- ja hiertoporukan eturistiriidat</a:t>
            </a:r>
          </a:p>
          <a:p>
            <a:pPr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Massan työstöongelmat</a:t>
            </a:r>
          </a:p>
          <a:p>
            <a:endParaRPr lang="fi-FI" dirty="0" smtClean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Halkeilu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Tartunnan pettäminen alustaan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Pintojen hilseily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Nurkkien käyristyminen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Hidas kuivuminen</a:t>
            </a: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kstiruutu 4"/>
          <p:cNvSpPr txBox="1"/>
          <p:nvPr/>
        </p:nvSpPr>
        <p:spPr>
          <a:xfrm>
            <a:off x="595746" y="4253345"/>
            <a:ext cx="7469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Betonilattioiden laatuvaatimuksia, materiaalivalintoja, suunnittelua, toteutusta sekä käyttöönottoa ja huoltotoimenpiteitä koskevat ohjeet ovat julkaisuna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fi-FI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  <a:r>
              <a:rPr lang="fi-FI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45 BLY7 BETONILATTIAT 2018</a:t>
            </a:r>
            <a:endParaRPr lang="fi-FI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"/>
          <a:stretch/>
        </p:blipFill>
        <p:spPr>
          <a:xfrm>
            <a:off x="8341740" y="3519055"/>
            <a:ext cx="2154621" cy="311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By 45 BLY 7  BETONILATTIAT 2018</a:t>
            </a:r>
            <a:endParaRPr lang="en-US" dirty="0"/>
          </a:p>
        </p:txBody>
      </p:sp>
      <p:sp>
        <p:nvSpPr>
          <p:cNvPr id="3" name="Suorakulmio 2"/>
          <p:cNvSpPr/>
          <p:nvPr/>
        </p:nvSpPr>
        <p:spPr>
          <a:xfrm>
            <a:off x="465825" y="1475117"/>
            <a:ext cx="105759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Julkaisun </a:t>
            </a:r>
            <a:r>
              <a:rPr lang="fi-FI" dirty="0"/>
              <a:t>tavoitteena on antaa betonilattioiden tilaajille, rakennuttajille, </a:t>
            </a:r>
            <a:r>
              <a:rPr lang="fi-FI" dirty="0" smtClean="0"/>
              <a:t>suunnittelijoille, toteuttajille </a:t>
            </a:r>
            <a:r>
              <a:rPr lang="fi-FI" dirty="0"/>
              <a:t>ja käyttäjille helposti sovellettavia ohjeita ja suosituksia</a:t>
            </a:r>
            <a:r>
              <a:rPr lang="fi-FI" dirty="0" smtClean="0"/>
              <a:t>.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Ohjeiden piiriin kuuluvat sementistä, vedestä ja normaalipainoisesta kiviaineksesta</a:t>
            </a:r>
          </a:p>
          <a:p>
            <a:r>
              <a:rPr lang="fi-FI" dirty="0"/>
              <a:t> </a:t>
            </a:r>
            <a:r>
              <a:rPr lang="fi-FI" dirty="0" smtClean="0"/>
              <a:t>   valmistettavat </a:t>
            </a:r>
            <a:r>
              <a:rPr lang="fi-FI" dirty="0"/>
              <a:t>betonilattiat. </a:t>
            </a:r>
            <a:endParaRPr lang="fi-FI" dirty="0" smtClean="0"/>
          </a:p>
          <a:p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Betonilattialla </a:t>
            </a:r>
            <a:r>
              <a:rPr lang="fi-FI" dirty="0"/>
              <a:t>tarkoitetaan paikalla valettavaa </a:t>
            </a:r>
            <a:r>
              <a:rPr lang="fi-FI" dirty="0" smtClean="0"/>
              <a:t>laattarakennetta, joka </a:t>
            </a:r>
            <a:r>
              <a:rPr lang="fi-FI" dirty="0"/>
              <a:t>toimii liikenteen tai muun rasituksen alaisena kulutuspintana </a:t>
            </a:r>
            <a:r>
              <a:rPr lang="fi-FI" dirty="0" smtClean="0"/>
              <a:t>joko sellaisenaan</a:t>
            </a:r>
            <a:r>
              <a:rPr lang="fi-FI" dirty="0"/>
              <a:t>, suoja-aineella imeytettynä, maalattuna tai päällystettynä. Jos </a:t>
            </a:r>
            <a:r>
              <a:rPr lang="fi-FI" dirty="0" smtClean="0"/>
              <a:t>lattia tasoitetaan </a:t>
            </a:r>
            <a:r>
              <a:rPr lang="fi-FI" dirty="0"/>
              <a:t>tasoitteella tai päällystetään matolla, keraamisilla laatoilla, </a:t>
            </a:r>
            <a:r>
              <a:rPr lang="fi-FI" dirty="0" smtClean="0"/>
              <a:t>betonilaatoilla tai </a:t>
            </a:r>
            <a:r>
              <a:rPr lang="fi-FI" dirty="0"/>
              <a:t>muilla lattiapäällysteillä, sovelletaan ohjeita lattiapinnalle ennen tasoittamista </a:t>
            </a:r>
            <a:r>
              <a:rPr lang="fi-FI" dirty="0" smtClean="0"/>
              <a:t>tai lattian </a:t>
            </a:r>
            <a:r>
              <a:rPr lang="fi-FI" dirty="0"/>
              <a:t>päällysteen asentamista. 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Soveltamisalan </a:t>
            </a:r>
            <a:r>
              <a:rPr lang="fi-FI" dirty="0"/>
              <a:t>rajoista voidaan poiketa, jos </a:t>
            </a:r>
            <a:r>
              <a:rPr lang="fi-FI" dirty="0" smtClean="0"/>
              <a:t>erikseen </a:t>
            </a:r>
            <a:r>
              <a:rPr lang="en-US" dirty="0" err="1" smtClean="0"/>
              <a:t>niin</a:t>
            </a:r>
            <a:r>
              <a:rPr lang="en-US" dirty="0" smtClean="0"/>
              <a:t> </a:t>
            </a:r>
            <a:r>
              <a:rPr lang="en-US" dirty="0" err="1"/>
              <a:t>sovitaan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80454"/>
            <a:ext cx="10515600" cy="985693"/>
          </a:xfrm>
        </p:spPr>
        <p:txBody>
          <a:bodyPr>
            <a:normAutofit/>
          </a:bodyPr>
          <a:lstStyle/>
          <a:p>
            <a:r>
              <a:rPr lang="fi-FI" sz="2800" dirty="0" smtClean="0"/>
              <a:t>By 45 BLY 7  BETONILATTIAT 2018…</a:t>
            </a:r>
            <a:endParaRPr lang="en-US" sz="2800" dirty="0"/>
          </a:p>
        </p:txBody>
      </p:sp>
      <p:sp>
        <p:nvSpPr>
          <p:cNvPr id="4" name="Suorakulmio 3"/>
          <p:cNvSpPr/>
          <p:nvPr/>
        </p:nvSpPr>
        <p:spPr>
          <a:xfrm>
            <a:off x="457199" y="1233578"/>
            <a:ext cx="1062774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Rakenteelliselta toimintatavaltaan suunniteltu lattia voi olla maanvarainen </a:t>
            </a:r>
            <a:r>
              <a:rPr lang="fi-FI" dirty="0" smtClean="0"/>
              <a:t>laatta, maata </a:t>
            </a:r>
            <a:r>
              <a:rPr lang="fi-FI" dirty="0"/>
              <a:t>vasten valettu kantava laatta (paalulaatta), paikalla valettu kantava välipohja </a:t>
            </a:r>
            <a:r>
              <a:rPr lang="fi-FI" dirty="0" smtClean="0"/>
              <a:t>tai pintalaatta</a:t>
            </a:r>
            <a:r>
              <a:rPr lang="fi-FI" dirty="0"/>
              <a:t>. Pintalaatta voi olla joko alustaansa kiinnitetty tai alustastaan irrotettu </a:t>
            </a:r>
            <a:r>
              <a:rPr lang="fi-FI" dirty="0" smtClean="0"/>
              <a:t>kelluva lattia.</a:t>
            </a:r>
          </a:p>
          <a:p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Lattiat </a:t>
            </a:r>
            <a:r>
              <a:rPr lang="fi-FI" dirty="0"/>
              <a:t>voivat olla raudoittamattomia, tankoraudoitettuja, jännitettyjä </a:t>
            </a:r>
            <a:r>
              <a:rPr lang="fi-FI" dirty="0" smtClean="0"/>
              <a:t>tai </a:t>
            </a:r>
            <a:r>
              <a:rPr lang="en-US" dirty="0" err="1" smtClean="0"/>
              <a:t>kuiduilla</a:t>
            </a:r>
            <a:r>
              <a:rPr lang="en-US" dirty="0" smtClean="0"/>
              <a:t> </a:t>
            </a:r>
            <a:r>
              <a:rPr lang="en-US" dirty="0" err="1"/>
              <a:t>raudoitettuja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Julkaisussa käsitellään betonilattioiden laatuvaatimuksia, materiaalivalintoja, </a:t>
            </a:r>
            <a:r>
              <a:rPr lang="fi-FI" dirty="0" smtClean="0"/>
              <a:t>suunnittelua, toteutusta </a:t>
            </a:r>
            <a:r>
              <a:rPr lang="fi-FI" dirty="0"/>
              <a:t>sekä käyttöönottoa ja huoltotoimenpiteitä. Lisäksi </a:t>
            </a:r>
            <a:r>
              <a:rPr lang="fi-FI" dirty="0" smtClean="0"/>
              <a:t>julkaisussa annetaan </a:t>
            </a:r>
            <a:r>
              <a:rPr lang="fi-FI" dirty="0"/>
              <a:t>ohjeita maanvaraisten laattojen ja pintalaattojen </a:t>
            </a:r>
            <a:r>
              <a:rPr lang="fi-FI" dirty="0" smtClean="0"/>
              <a:t>rakenteelliseen suunnitteluun ja </a:t>
            </a:r>
            <a:r>
              <a:rPr lang="fi-FI" dirty="0"/>
              <a:t>mitoitukseen. </a:t>
            </a:r>
            <a:endParaRPr lang="fi-FI" dirty="0" smtClean="0"/>
          </a:p>
          <a:p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Julkaisussa </a:t>
            </a:r>
            <a:r>
              <a:rPr lang="fi-FI" dirty="0"/>
              <a:t>ei käsitellä kantavien rakenteiden </a:t>
            </a:r>
            <a:r>
              <a:rPr lang="fi-FI" dirty="0" smtClean="0"/>
              <a:t>rakenteellista mitoitusta.</a:t>
            </a:r>
          </a:p>
          <a:p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Kantavien </a:t>
            </a:r>
            <a:r>
              <a:rPr lang="fi-FI" dirty="0"/>
              <a:t>rakenteiden mitoitus tehdään voimassa olevien määräysten </a:t>
            </a:r>
            <a:r>
              <a:rPr lang="fi-FI" dirty="0" smtClean="0"/>
              <a:t>ja </a:t>
            </a:r>
            <a:r>
              <a:rPr lang="en-US" dirty="0" smtClean="0"/>
              <a:t>ohjeiden </a:t>
            </a:r>
            <a:r>
              <a:rPr lang="en-US" dirty="0" err="1"/>
              <a:t>mukaisesti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63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2800" dirty="0" smtClean="0"/>
              <a:t>1. Betonilattioiden perustyypit</a:t>
            </a:r>
            <a:br>
              <a:rPr lang="fi-FI" sz="2800" dirty="0" smtClean="0"/>
            </a:br>
            <a:r>
              <a:rPr lang="fi-FI" sz="2800" dirty="0"/>
              <a:t/>
            </a:r>
            <a:br>
              <a:rPr lang="fi-FI" sz="2800" dirty="0"/>
            </a:br>
            <a:r>
              <a:rPr lang="fi-FI" sz="2000" dirty="0" smtClean="0"/>
              <a:t>1.1 Maanvarainen laatta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07" y="1612512"/>
            <a:ext cx="7391668" cy="344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orakulmio 2"/>
          <p:cNvSpPr/>
          <p:nvPr/>
        </p:nvSpPr>
        <p:spPr>
          <a:xfrm>
            <a:off x="536007" y="5132089"/>
            <a:ext cx="9867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dirty="0"/>
              <a:t>Vasemmalla suoraa maata vasten valettu </a:t>
            </a:r>
            <a:r>
              <a:rPr lang="fi-FI" dirty="0" smtClean="0"/>
              <a:t>betonilaatta.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dirty="0"/>
              <a:t>K</a:t>
            </a:r>
            <a:r>
              <a:rPr lang="fi-FI" dirty="0" smtClean="0"/>
              <a:t>eskellä lämmöneristeen päälle </a:t>
            </a:r>
            <a:r>
              <a:rPr lang="fi-FI" dirty="0"/>
              <a:t>valettu betonilaatta. </a:t>
            </a:r>
            <a:endParaRPr lang="fi-FI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dirty="0" smtClean="0"/>
              <a:t>Oikeassa </a:t>
            </a:r>
            <a:r>
              <a:rPr lang="fi-FI" dirty="0"/>
              <a:t>reunassa lämpöeriste on sijoitettu kiviaineskerrokseen.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4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1.2 Paalulaatta</a:t>
            </a: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93" y="1661294"/>
            <a:ext cx="6052508" cy="468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86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1.3 Pintabetonilattia</a:t>
            </a: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11" y="1731848"/>
            <a:ext cx="4359733" cy="239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61" y="4125428"/>
            <a:ext cx="4264483" cy="263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orakulmio 2"/>
          <p:cNvSpPr/>
          <p:nvPr/>
        </p:nvSpPr>
        <p:spPr>
          <a:xfrm>
            <a:off x="5221856" y="50113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Kelluvassa</a:t>
            </a:r>
            <a:r>
              <a:rPr lang="en-US" dirty="0" smtClean="0"/>
              <a:t> </a:t>
            </a:r>
            <a:r>
              <a:rPr lang="en-US" dirty="0" err="1" smtClean="0"/>
              <a:t>lattiassa</a:t>
            </a:r>
            <a:r>
              <a:rPr lang="en-US" dirty="0" smtClean="0"/>
              <a:t> </a:t>
            </a:r>
            <a:r>
              <a:rPr lang="en-US" dirty="0" err="1"/>
              <a:t>pintabetonilaatta</a:t>
            </a:r>
            <a:endParaRPr lang="en-US" dirty="0"/>
          </a:p>
          <a:p>
            <a:r>
              <a:rPr lang="en-US" dirty="0" err="1"/>
              <a:t>valetaan</a:t>
            </a:r>
            <a:r>
              <a:rPr lang="en-US" dirty="0"/>
              <a:t> </a:t>
            </a:r>
            <a:r>
              <a:rPr lang="en-US" dirty="0" err="1" smtClean="0"/>
              <a:t>ääneneristysmaton</a:t>
            </a:r>
            <a:r>
              <a:rPr lang="en-US" dirty="0" smtClean="0"/>
              <a:t> </a:t>
            </a:r>
            <a:r>
              <a:rPr lang="en-US" dirty="0" err="1" smtClean="0"/>
              <a:t>päälle</a:t>
            </a:r>
            <a:r>
              <a:rPr lang="en-US" dirty="0"/>
              <a:t>.</a:t>
            </a:r>
          </a:p>
        </p:txBody>
      </p:sp>
      <p:sp>
        <p:nvSpPr>
          <p:cNvPr id="4" name="Suorakulmio 3"/>
          <p:cNvSpPr/>
          <p:nvPr/>
        </p:nvSpPr>
        <p:spPr>
          <a:xfrm>
            <a:off x="5221856" y="25056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Kantavaan</a:t>
            </a:r>
            <a:r>
              <a:rPr lang="en-US" dirty="0" smtClean="0"/>
              <a:t> </a:t>
            </a:r>
            <a:r>
              <a:rPr lang="en-US" dirty="0" err="1" smtClean="0"/>
              <a:t>välipohjarakenteeseen</a:t>
            </a:r>
            <a:endParaRPr lang="en-US" dirty="0"/>
          </a:p>
          <a:p>
            <a:r>
              <a:rPr lang="en-US" dirty="0" err="1" smtClean="0"/>
              <a:t>kiinnivalettu</a:t>
            </a:r>
            <a:r>
              <a:rPr lang="en-US" dirty="0" smtClean="0"/>
              <a:t> </a:t>
            </a:r>
            <a:r>
              <a:rPr lang="en-US" dirty="0" err="1" smtClean="0"/>
              <a:t>pintabetonilattia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9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1.4 Kantava paikalla valettu laatta ilman erillistä pintavalua</a:t>
            </a:r>
            <a:endParaRPr 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97" y="1949570"/>
            <a:ext cx="6743487" cy="233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70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6506" y="0"/>
            <a:ext cx="11351290" cy="1116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i-FI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Betonilattioiden luokitusjärjestelmä</a:t>
            </a:r>
            <a:endParaRPr lang="fi-FI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1999" y="1547999"/>
            <a:ext cx="11351291" cy="45519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fi-FI" sz="1900" b="1" dirty="0" smtClean="0"/>
              <a:t>2.1 Laatutekijät</a:t>
            </a:r>
          </a:p>
          <a:p>
            <a:pPr>
              <a:lnSpc>
                <a:spcPct val="120000"/>
              </a:lnSpc>
              <a:defRPr/>
            </a:pPr>
            <a:r>
              <a:rPr lang="fi-FI" dirty="0" smtClean="0"/>
              <a:t>Betonilattioiden luokitusjärjestelmä sisältää sellaiset yleiset laatutekijät, joilla on tärkeä merkitys lattian kestävyydelle ja käytölle. Laatutekijöiden tulee olla myös sovitulla tavalla valmiista lattiasta mitattavissa.</a:t>
            </a:r>
          </a:p>
          <a:p>
            <a:pPr>
              <a:defRPr/>
            </a:pPr>
            <a:endParaRPr lang="fi-FI" dirty="0" smtClean="0"/>
          </a:p>
          <a:p>
            <a:pPr marL="0" indent="0">
              <a:buNone/>
              <a:defRPr/>
            </a:pPr>
            <a:r>
              <a:rPr lang="fi-FI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2.11  </a:t>
            </a:r>
            <a:r>
              <a:rPr lang="fi-FI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  <a:r>
              <a:rPr lang="fi-FI" sz="1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aatutekijöiden luokittelu</a:t>
            </a:r>
            <a:endParaRPr lang="fi-FI" sz="1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Suoruus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ilmoitetaan kirjaimin </a:t>
            </a:r>
            <a:r>
              <a:rPr lang="fi-FI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fi-FI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A, B ja C  joista </a:t>
            </a:r>
            <a:r>
              <a:rPr lang="fi-FI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fi-FI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on vaativin</a:t>
            </a:r>
          </a:p>
          <a:p>
            <a:pPr marL="342900" indent="-342900">
              <a:defRPr/>
            </a:pP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ulutuskestävyys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esitetään numeroin 1, 2, 3 ja 4, joista 1 on vaativin</a:t>
            </a:r>
          </a:p>
          <a:p>
            <a:pPr marL="342900" indent="-342900"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Suurin sallittu 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halkeamaleveys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ilmoitetaan numeroarvoina I,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II, III tai IV, joista luokka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on vaativin. </a:t>
            </a: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Luokka I on jaettu käyttötarkoituksen mukaan kolmeen eri alaluokkaan.</a:t>
            </a:r>
          </a:p>
          <a:p>
            <a:pPr marL="0" indent="0">
              <a:buNone/>
              <a:defRPr/>
            </a:pPr>
            <a:endParaRPr lang="fi-FI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Varsinaisten laatutekijöiden lisäksi luokitusjärjestelmässä on määritelty erikseen luokittelemattomia laatutekijöitä, joita käytetään tarvittaessa kohteen käyttövaatimusten mukaan.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Luokittelemattomia laatutekijöitä ovat esimerkiksi karheus (liukkaus), sähkönjohtavuus, säilyvyys, kemiallinen kestävyys, värierot, kuitujen määrä pinnassa ja muut pinnan laatuun liittyvät tekijät.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Luokitusmerkintään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voidaan, erityisen vaativien kohteiden ollessa kyseessä, liittää neljäntenä osana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T-kirjain.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42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2.12 Luokitusmerkintä</a:t>
            </a:r>
            <a:endParaRPr lang="fi-FI" sz="1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746" y="1832671"/>
            <a:ext cx="11351291" cy="403484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Lattian luokka ilmoitetaan 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kirjain – numero – </a:t>
            </a:r>
            <a:r>
              <a:rPr lang="fi-FI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numero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-yhdistelmänä</a:t>
            </a: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esim.       B – 3 – II</a:t>
            </a:r>
          </a:p>
          <a:p>
            <a:pPr marL="0" indent="0">
              <a:buNone/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Suoruusvaatimus	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kulutuskestävyysvaatimus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Sallittu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halkeamaluokka</a:t>
            </a: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</a:t>
            </a: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Luokitusmerkintä tulee suunnitelmissa esittää täydellisenä.</a:t>
            </a:r>
          </a:p>
          <a:p>
            <a:pPr marL="0" indent="0">
              <a:buNone/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Luokitusmerkintä määrittelee kunkin luokan minimilaatutason.</a:t>
            </a:r>
          </a:p>
          <a:p>
            <a:pPr marL="0" indent="0">
              <a:buNone/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Yleensä pyrkimyksenä tulee olla mahdollisimman hyvä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laatutaso.</a:t>
            </a:r>
            <a:endParaRPr lang="fi-FI" dirty="0"/>
          </a:p>
        </p:txBody>
      </p:sp>
      <p:cxnSp>
        <p:nvCxnSpPr>
          <p:cNvPr id="5" name="Suora nuoliyhdysviiva 4"/>
          <p:cNvCxnSpPr/>
          <p:nvPr/>
        </p:nvCxnSpPr>
        <p:spPr>
          <a:xfrm flipV="1">
            <a:off x="2570018" y="2809009"/>
            <a:ext cx="1281545" cy="7966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uora nuoliyhdysviiva 6"/>
          <p:cNvCxnSpPr/>
          <p:nvPr/>
        </p:nvCxnSpPr>
        <p:spPr>
          <a:xfrm flipH="1" flipV="1">
            <a:off x="4412673" y="2809009"/>
            <a:ext cx="284018" cy="7297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nuoliyhdysviiva 8"/>
          <p:cNvCxnSpPr/>
          <p:nvPr/>
        </p:nvCxnSpPr>
        <p:spPr>
          <a:xfrm flipH="1" flipV="1">
            <a:off x="5077691" y="2742155"/>
            <a:ext cx="3325091" cy="7412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44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2.2 Luokitusjärjestelmän käyttö ja soveltaminen</a:t>
            </a:r>
            <a:br>
              <a:rPr lang="fi-FI" sz="2400" dirty="0" smtClean="0"/>
            </a:b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868" y="1552755"/>
            <a:ext cx="10704702" cy="4012840"/>
          </a:xfrm>
        </p:spPr>
        <p:txBody>
          <a:bodyPr>
            <a:noAutofit/>
          </a:bodyPr>
          <a:lstStyle/>
          <a:p>
            <a:r>
              <a:rPr lang="fi-FI" sz="1400" dirty="0" smtClean="0"/>
              <a:t>Jokaiselle betonilattialle asetetaan soveltuvilta osin vaatimuksia laatutekijöiden osalta.</a:t>
            </a:r>
          </a:p>
          <a:p>
            <a:r>
              <a:rPr lang="fi-FI" sz="1400" dirty="0" smtClean="0"/>
              <a:t>Laatutekijöiden vaatimustaso puolestaan määräytyy lattian käytön mukaan ja se asetetaan lattian</a:t>
            </a:r>
          </a:p>
          <a:p>
            <a:pPr marL="0" indent="0">
              <a:buNone/>
            </a:pPr>
            <a:r>
              <a:rPr lang="fi-FI" sz="1400" dirty="0"/>
              <a:t> </a:t>
            </a:r>
            <a:r>
              <a:rPr lang="fi-FI" sz="1400" dirty="0" smtClean="0"/>
              <a:t>   suunnitteluvaiheessa.</a:t>
            </a:r>
          </a:p>
          <a:p>
            <a:r>
              <a:rPr lang="fi-FI" sz="1400" dirty="0" smtClean="0"/>
              <a:t>Vaatimustasoa asetettaessa tulee ottaa huomioon myös työmenetelmä, jolla lattia tehdään.</a:t>
            </a:r>
          </a:p>
          <a:p>
            <a:r>
              <a:rPr lang="fi-FI" sz="1400" dirty="0" smtClean="0"/>
              <a:t>Suunnitelmissa laatuvaatimukset tulee esittää täydellisenä luokituksen mukaisella yhdistelmällä,  </a:t>
            </a:r>
          </a:p>
          <a:p>
            <a:pPr marL="0" indent="0">
              <a:buNone/>
            </a:pPr>
            <a:r>
              <a:rPr lang="fi-FI" sz="1400" dirty="0" smtClean="0"/>
              <a:t>    esimerkiksi B-4-II (T).</a:t>
            </a:r>
          </a:p>
          <a:p>
            <a:r>
              <a:rPr lang="fi-FI" sz="1400" dirty="0" smtClean="0"/>
              <a:t>Luokittelemattomille erityislaatutekijöille asetettavat vaatimukset esitetään suunnitelmassa erikseen.</a:t>
            </a:r>
          </a:p>
          <a:p>
            <a:pPr marL="0" indent="0">
              <a:buNone/>
            </a:pPr>
            <a:endParaRPr lang="fi-FI" sz="1400" dirty="0" smtClean="0"/>
          </a:p>
          <a:p>
            <a:r>
              <a:rPr lang="fi-FI" sz="1400" b="1" dirty="0"/>
              <a:t>Luokitusjärjestelmä ei laatuvaatimusten melko karkean jaottelun takia kykene</a:t>
            </a:r>
          </a:p>
          <a:p>
            <a:pPr marL="0" indent="0">
              <a:buNone/>
            </a:pPr>
            <a:r>
              <a:rPr lang="fi-FI" sz="1400" b="1" dirty="0" smtClean="0"/>
              <a:t>    kuvaamaan </a:t>
            </a:r>
            <a:r>
              <a:rPr lang="fi-FI" sz="1400" b="1" dirty="0"/>
              <a:t>kaikkien lattioiden laatuvaatimuksia yksityiskohtaisesti. </a:t>
            </a:r>
            <a:endParaRPr lang="fi-FI" sz="1400" b="1" dirty="0" smtClean="0"/>
          </a:p>
          <a:p>
            <a:r>
              <a:rPr lang="fi-FI" sz="1400" b="1" dirty="0" smtClean="0"/>
              <a:t>Luokitusjärjestelmän tarkoitus </a:t>
            </a:r>
            <a:r>
              <a:rPr lang="fi-FI" sz="1400" b="1" dirty="0"/>
              <a:t>on toimia ohjeellisena, eikä laatuvaatimuksia tai </a:t>
            </a:r>
            <a:r>
              <a:rPr lang="fi-FI" sz="1400" b="1" dirty="0" smtClean="0"/>
              <a:t>vaatimusten</a:t>
            </a:r>
          </a:p>
          <a:p>
            <a:pPr marL="0" indent="0">
              <a:buNone/>
            </a:pPr>
            <a:r>
              <a:rPr lang="fi-FI" sz="1400" b="1" dirty="0"/>
              <a:t> </a:t>
            </a:r>
            <a:r>
              <a:rPr lang="fi-FI" sz="1400" b="1" dirty="0" smtClean="0"/>
              <a:t>   pienehköjä alituksia tule automaattisesti tulkita siten, että kyseinen lattia on tarkoitukseensa</a:t>
            </a:r>
          </a:p>
          <a:p>
            <a:pPr marL="0" indent="0">
              <a:buNone/>
            </a:pPr>
            <a:r>
              <a:rPr lang="fi-FI" sz="1400" b="1" dirty="0" smtClean="0"/>
              <a:t>    käyttökelvoton</a:t>
            </a:r>
            <a:r>
              <a:rPr lang="fi-FI" sz="1400" b="1" dirty="0"/>
              <a:t>. </a:t>
            </a:r>
            <a:endParaRPr lang="fi-FI" sz="1400" b="1" dirty="0" smtClean="0"/>
          </a:p>
          <a:p>
            <a:pPr>
              <a:lnSpc>
                <a:spcPct val="170000"/>
              </a:lnSpc>
            </a:pPr>
            <a:r>
              <a:rPr lang="fi-FI" sz="1400" b="1" dirty="0" smtClean="0"/>
              <a:t>Jos </a:t>
            </a:r>
            <a:r>
              <a:rPr lang="fi-FI" sz="1400" b="1" dirty="0"/>
              <a:t>laatuvaatimukset alitetaan, asetettujen </a:t>
            </a:r>
            <a:r>
              <a:rPr lang="fi-FI" sz="1400" b="1" dirty="0" smtClean="0"/>
              <a:t>laatuvaatimusten raja-arvoja </a:t>
            </a:r>
            <a:r>
              <a:rPr lang="fi-FI" sz="1400" b="1" dirty="0"/>
              <a:t>tulee mahdollisuuksien mukaan verrata kohteen </a:t>
            </a:r>
            <a:r>
              <a:rPr lang="fi-FI" sz="1400" b="1" dirty="0" smtClean="0"/>
              <a:t>käyttötarkoituksen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mukaisiin</a:t>
            </a:r>
            <a:r>
              <a:rPr lang="en-US" sz="1400" b="1" dirty="0" smtClean="0"/>
              <a:t> </a:t>
            </a:r>
            <a:r>
              <a:rPr lang="en-US" sz="1400" b="1" dirty="0" err="1"/>
              <a:t>todellisiin</a:t>
            </a:r>
            <a:r>
              <a:rPr lang="en-US" sz="1400" b="1" dirty="0"/>
              <a:t> </a:t>
            </a:r>
            <a:r>
              <a:rPr lang="en-US" sz="1400" b="1" dirty="0" err="1"/>
              <a:t>laatuvaatimuksiin</a:t>
            </a:r>
            <a:r>
              <a:rPr lang="en-US" sz="1400" b="1" dirty="0"/>
              <a:t>.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4196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3. Betonilattioiden laatuvaatimukset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2000" y="1548000"/>
            <a:ext cx="10566680" cy="1100309"/>
          </a:xfrm>
        </p:spPr>
        <p:txBody>
          <a:bodyPr>
            <a:normAutofit fontScale="92500"/>
          </a:bodyPr>
          <a:lstStyle/>
          <a:p>
            <a:r>
              <a:rPr lang="fi-FI" dirty="0"/>
              <a:t>Betonilattioita tehdessä ensisijaisesti tulee varmistaa, että valmis lattia mahdollistaa</a:t>
            </a:r>
          </a:p>
          <a:p>
            <a:pPr marL="0" indent="0">
              <a:buNone/>
            </a:pPr>
            <a:r>
              <a:rPr lang="fi-FI" dirty="0" smtClean="0"/>
              <a:t>   tilassa </a:t>
            </a:r>
            <a:r>
              <a:rPr lang="fi-FI" dirty="0"/>
              <a:t>suunnitellun toiminnan, eli laatuvaatimukset määräytyvät lattian käyttötarkoituksen</a:t>
            </a:r>
          </a:p>
          <a:p>
            <a:pPr marL="0" indent="0">
              <a:buNone/>
            </a:pPr>
            <a:r>
              <a:rPr lang="fi-FI" dirty="0" smtClean="0"/>
              <a:t>   mukaan.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uorakulmio 3"/>
          <p:cNvSpPr/>
          <p:nvPr/>
        </p:nvSpPr>
        <p:spPr>
          <a:xfrm>
            <a:off x="727494" y="2767021"/>
            <a:ext cx="46295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• </a:t>
            </a:r>
            <a:r>
              <a:rPr lang="en-US" dirty="0" err="1"/>
              <a:t>suoruus</a:t>
            </a:r>
            <a:endParaRPr lang="en-US" dirty="0"/>
          </a:p>
          <a:p>
            <a:r>
              <a:rPr lang="en-US" dirty="0" smtClean="0"/>
              <a:t>• </a:t>
            </a:r>
            <a:r>
              <a:rPr lang="en-US" dirty="0" err="1"/>
              <a:t>kulutuskestävyys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 smtClean="0"/>
              <a:t>halkeilu</a:t>
            </a:r>
            <a:endParaRPr lang="en-US" dirty="0" smtClean="0"/>
          </a:p>
          <a:p>
            <a:r>
              <a:rPr lang="en-US" dirty="0"/>
              <a:t>• </a:t>
            </a:r>
            <a:r>
              <a:rPr lang="en-US" dirty="0" err="1" smtClean="0"/>
              <a:t>tasaisuus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säilyvyys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pölyämättömyys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puhdistettavuus</a:t>
            </a:r>
            <a:r>
              <a:rPr lang="en-US" dirty="0"/>
              <a:t> ja </a:t>
            </a:r>
            <a:r>
              <a:rPr lang="en-US" dirty="0" err="1"/>
              <a:t>hygieenisyys</a:t>
            </a:r>
            <a:endParaRPr lang="en-US" dirty="0"/>
          </a:p>
        </p:txBody>
      </p:sp>
      <p:sp>
        <p:nvSpPr>
          <p:cNvPr id="5" name="Suorakulmio 4"/>
          <p:cNvSpPr/>
          <p:nvPr/>
        </p:nvSpPr>
        <p:spPr>
          <a:xfrm>
            <a:off x="5287993" y="2758786"/>
            <a:ext cx="49343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• </a:t>
            </a:r>
            <a:r>
              <a:rPr lang="en-US" dirty="0" err="1"/>
              <a:t>iskunkestävyys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kemiallinen</a:t>
            </a:r>
            <a:r>
              <a:rPr lang="en-US" dirty="0"/>
              <a:t> </a:t>
            </a:r>
            <a:r>
              <a:rPr lang="en-US" dirty="0" err="1"/>
              <a:t>kestävyys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liukkaus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ulkonäkö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kosteus</a:t>
            </a:r>
            <a:r>
              <a:rPr lang="en-US" dirty="0"/>
              <a:t> (</a:t>
            </a:r>
            <a:r>
              <a:rPr lang="en-US" dirty="0" err="1"/>
              <a:t>pinnoitettavuus</a:t>
            </a:r>
            <a:r>
              <a:rPr lang="en-US" dirty="0"/>
              <a:t>)</a:t>
            </a:r>
          </a:p>
          <a:p>
            <a:r>
              <a:rPr lang="en-US" dirty="0"/>
              <a:t>• </a:t>
            </a:r>
            <a:r>
              <a:rPr lang="en-US" dirty="0" err="1"/>
              <a:t>sähkönjohtavuus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lammikoitumattomuus</a:t>
            </a:r>
            <a:r>
              <a:rPr lang="en-US" dirty="0"/>
              <a:t>.</a:t>
            </a:r>
          </a:p>
        </p:txBody>
      </p:sp>
      <p:sp>
        <p:nvSpPr>
          <p:cNvPr id="6" name="Suorakulmio 5"/>
          <p:cNvSpPr/>
          <p:nvPr/>
        </p:nvSpPr>
        <p:spPr>
          <a:xfrm>
            <a:off x="845387" y="5045825"/>
            <a:ext cx="9900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/>
              <a:t>Kun kaikki lattiaan ja sen pintaosaan kohdistuvat toiminnalliset laatuvaatimukset ja</a:t>
            </a:r>
          </a:p>
          <a:p>
            <a:r>
              <a:rPr lang="fi-FI" dirty="0"/>
              <a:t>rasitukset on määritelty, ne analysoidaan ja asetetaan tärkeysjärjestykseen.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1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4. Lattiapäällysteiden ja –</a:t>
            </a:r>
            <a:r>
              <a:rPr lang="fi-FI" sz="2800" dirty="0" err="1" smtClean="0"/>
              <a:t>pinnotteiden</a:t>
            </a:r>
            <a:r>
              <a:rPr lang="fi-FI" sz="2800" dirty="0" smtClean="0"/>
              <a:t> asettamat vaatimukset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1999" y="1548000"/>
            <a:ext cx="11075639" cy="2230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altLang="en-US" b="1" dirty="0" smtClean="0"/>
              <a:t>4.1 Laatutekijät</a:t>
            </a:r>
            <a:endParaRPr lang="fi-FI" b="1" dirty="0"/>
          </a:p>
          <a:p>
            <a:r>
              <a:rPr lang="fi-FI" dirty="0" smtClean="0"/>
              <a:t>Päällystettävän </a:t>
            </a:r>
            <a:r>
              <a:rPr lang="fi-FI" dirty="0"/>
              <a:t>tai pinnoitettavan lattian suunnitteluun, tekotapaan ja jälkikäsittelyyn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vaikuttavat</a:t>
            </a:r>
            <a:r>
              <a:rPr lang="en-US" dirty="0" smtClean="0"/>
              <a:t> </a:t>
            </a:r>
            <a:r>
              <a:rPr lang="en-US" dirty="0" err="1"/>
              <a:t>seuraavat</a:t>
            </a:r>
            <a:r>
              <a:rPr lang="en-US" dirty="0"/>
              <a:t> </a:t>
            </a:r>
            <a:r>
              <a:rPr lang="en-US" dirty="0" err="1"/>
              <a:t>kaksi</a:t>
            </a:r>
            <a:r>
              <a:rPr lang="en-US" dirty="0"/>
              <a:t> </a:t>
            </a:r>
            <a:r>
              <a:rPr lang="en-US" dirty="0" err="1"/>
              <a:t>tekijää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fi-FI" dirty="0" smtClean="0"/>
              <a:t>   1</a:t>
            </a:r>
            <a:r>
              <a:rPr lang="fi-FI" dirty="0"/>
              <a:t>) Lattiaan kohdistuva rasitus, jolla tarkoitetaan lattiaan liikenteestä ja muusta käytöstä</a:t>
            </a:r>
          </a:p>
          <a:p>
            <a:pPr marL="0" indent="0">
              <a:buNone/>
            </a:pPr>
            <a:r>
              <a:rPr lang="en-US" dirty="0" smtClean="0"/>
              <a:t>       </a:t>
            </a:r>
            <a:r>
              <a:rPr lang="en-US" dirty="0" err="1" smtClean="0"/>
              <a:t>kohdistuvaa</a:t>
            </a:r>
            <a:r>
              <a:rPr lang="en-US" dirty="0" smtClean="0"/>
              <a:t> </a:t>
            </a:r>
            <a:r>
              <a:rPr lang="en-US" dirty="0" err="1"/>
              <a:t>mekaanista</a:t>
            </a:r>
            <a:r>
              <a:rPr lang="en-US" dirty="0"/>
              <a:t> </a:t>
            </a:r>
            <a:r>
              <a:rPr lang="en-US" dirty="0" err="1"/>
              <a:t>kuormitusta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   2</a:t>
            </a:r>
            <a:r>
              <a:rPr lang="en-US" dirty="0"/>
              <a:t>) </a:t>
            </a:r>
            <a:r>
              <a:rPr lang="en-US" dirty="0" err="1"/>
              <a:t>Päällyste</a:t>
            </a:r>
            <a:r>
              <a:rPr lang="en-US" dirty="0"/>
              <a:t>/</a:t>
            </a:r>
            <a:r>
              <a:rPr lang="en-US" dirty="0" err="1"/>
              <a:t>pinnoite</a:t>
            </a:r>
            <a:r>
              <a:rPr lang="en-US" dirty="0"/>
              <a:t>.</a:t>
            </a:r>
            <a:endParaRPr lang="fi-FI" altLang="en-US" b="1" dirty="0"/>
          </a:p>
        </p:txBody>
      </p:sp>
      <p:graphicFrame>
        <p:nvGraphicFramePr>
          <p:cNvPr id="4" name="Taulukk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751993"/>
              </p:ext>
            </p:extLst>
          </p:nvPr>
        </p:nvGraphicFramePr>
        <p:xfrm>
          <a:off x="1136074" y="3906982"/>
          <a:ext cx="756458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8692"/>
                <a:gridCol w="2820343"/>
                <a:gridCol w="2805547"/>
              </a:tblGrid>
              <a:tr h="506461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Laatutekijät</a:t>
                      </a:r>
                      <a:r>
                        <a:rPr lang="en-US" sz="1400" b="1" dirty="0" smtClean="0"/>
                        <a:t> </a:t>
                      </a: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Lattiaan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kohdistuvan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rasituksen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mukaan</a:t>
                      </a:r>
                      <a:r>
                        <a:rPr lang="en-US" sz="1400" b="1" dirty="0" smtClean="0"/>
                        <a:t> </a:t>
                      </a: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Päällysteen</a:t>
                      </a:r>
                      <a:r>
                        <a:rPr lang="en-US" sz="1400" b="1" dirty="0" smtClean="0"/>
                        <a:t>/</a:t>
                      </a:r>
                      <a:r>
                        <a:rPr lang="en-US" sz="1400" b="1" dirty="0" err="1" smtClean="0"/>
                        <a:t>pinnoitteen</a:t>
                      </a:r>
                      <a:r>
                        <a:rPr lang="en-US" sz="1400" b="1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mukaan</a:t>
                      </a:r>
                      <a:endParaRPr lang="fi-FI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Lattiabetonin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kosteus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Pinnan lujuus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Pyörärasituksen kesto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Pinnan tasaisuus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i-FI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Pinnan sileys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Pinnan puhtaus</a:t>
                      </a:r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 smtClean="0"/>
                        <a:t>X</a:t>
                      </a:r>
                      <a:endParaRPr lang="fi-FI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1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4.2 Rasitustyypit</a:t>
            </a:r>
            <a:br>
              <a:rPr lang="fi-FI" sz="1800" dirty="0" smtClean="0"/>
            </a:br>
            <a:r>
              <a:rPr lang="fi-FI" sz="1800" dirty="0"/>
              <a:t/>
            </a:r>
            <a:br>
              <a:rPr lang="fi-FI" sz="1800" dirty="0"/>
            </a:br>
            <a:endParaRPr lang="fi-FI" sz="1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1999" y="4450413"/>
            <a:ext cx="9902446" cy="2116527"/>
          </a:xfrm>
        </p:spPr>
        <p:txBody>
          <a:bodyPr>
            <a:normAutofit/>
          </a:bodyPr>
          <a:lstStyle/>
          <a:p>
            <a:r>
              <a:rPr lang="fi-FI" sz="1700" dirty="0" smtClean="0"/>
              <a:t>Päällysteeseen </a:t>
            </a:r>
            <a:r>
              <a:rPr lang="fi-FI" sz="1700" dirty="0"/>
              <a:t>tai pinnoitteeseen kohdistuva rasitus määräytyy käyttötilan mukaan.</a:t>
            </a:r>
          </a:p>
          <a:p>
            <a:r>
              <a:rPr lang="fi-FI" sz="1700" dirty="0"/>
              <a:t>Rasitustyyppi määrää päällystettävälle pinnalle laatuvaatimukset pinnan lujuuden </a:t>
            </a:r>
            <a:r>
              <a:rPr lang="fi-FI" sz="1700" dirty="0" smtClean="0"/>
              <a:t>ja pyörärasituksen </a:t>
            </a:r>
            <a:r>
              <a:rPr lang="fi-FI" sz="1700" dirty="0"/>
              <a:t>keston suhteen</a:t>
            </a:r>
            <a:r>
              <a:rPr lang="fi-FI" sz="1700" dirty="0" smtClean="0"/>
              <a:t>.</a:t>
            </a:r>
          </a:p>
          <a:p>
            <a:r>
              <a:rPr lang="fi-FI" sz="1700" dirty="0" smtClean="0"/>
              <a:t>Suunnittelijan </a:t>
            </a:r>
            <a:r>
              <a:rPr lang="fi-FI" sz="1700" dirty="0"/>
              <a:t>valitsema päällystetyyppi asettaa </a:t>
            </a:r>
            <a:r>
              <a:rPr lang="fi-FI" sz="1700" dirty="0" smtClean="0"/>
              <a:t>laatuvaatimukset kaikkien </a:t>
            </a:r>
            <a:r>
              <a:rPr lang="fi-FI" sz="1700" dirty="0"/>
              <a:t>laatutekijöiden suhteen. </a:t>
            </a:r>
            <a:endParaRPr lang="fi-FI" sz="1700" dirty="0" smtClean="0"/>
          </a:p>
          <a:p>
            <a:r>
              <a:rPr lang="fi-FI" sz="1700" dirty="0" smtClean="0"/>
              <a:t>Täten </a:t>
            </a:r>
            <a:r>
              <a:rPr lang="fi-FI" sz="1700" dirty="0"/>
              <a:t>päällystettävien </a:t>
            </a:r>
            <a:r>
              <a:rPr lang="fi-FI" sz="1700" dirty="0" smtClean="0"/>
              <a:t>betonilattioiden laatuvaatimukset </a:t>
            </a:r>
            <a:r>
              <a:rPr lang="fi-FI" sz="1700" dirty="0"/>
              <a:t>määräytyvät kahden rinnakkaisen tekijän </a:t>
            </a:r>
            <a:r>
              <a:rPr lang="fi-FI" sz="1700" dirty="0" smtClean="0"/>
              <a:t>mukaan.</a:t>
            </a:r>
            <a:endParaRPr lang="fi-FI" sz="1700" dirty="0"/>
          </a:p>
        </p:txBody>
      </p:sp>
      <p:graphicFrame>
        <p:nvGraphicFramePr>
          <p:cNvPr id="4" name="Taulukk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988424"/>
              </p:ext>
            </p:extLst>
          </p:nvPr>
        </p:nvGraphicFramePr>
        <p:xfrm>
          <a:off x="812800" y="1167014"/>
          <a:ext cx="8940800" cy="310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0400"/>
                <a:gridCol w="4470400"/>
              </a:tblGrid>
              <a:tr h="250733"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Lattiaan kohdistuva rasitus </a:t>
                      </a:r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Esimerkinomainen käyttötilajaotus</a:t>
                      </a:r>
                      <a:endParaRPr lang="fi-FI" sz="1600" dirty="0"/>
                    </a:p>
                  </a:txBody>
                  <a:tcPr/>
                </a:tc>
              </a:tr>
              <a:tr h="277325">
                <a:tc rowSpan="2">
                  <a:txBody>
                    <a:bodyPr/>
                    <a:lstStyle/>
                    <a:p>
                      <a:r>
                        <a:rPr lang="en-US" sz="1600" dirty="0" err="1" smtClean="0"/>
                        <a:t>Pienet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rasitukset</a:t>
                      </a:r>
                      <a:r>
                        <a:rPr lang="en-US" sz="1600" dirty="0" smtClean="0"/>
                        <a:t> </a:t>
                      </a:r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 err="1" smtClean="0"/>
                        <a:t>Asuintilat</a:t>
                      </a:r>
                      <a:r>
                        <a:rPr lang="fi-FI" sz="1200" dirty="0" smtClean="0"/>
                        <a:t>                                                          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 smtClean="0"/>
                        <a:t>Rasituksen kannalta asumiseen verrattavat käyttötilat</a:t>
                      </a:r>
                    </a:p>
                  </a:txBody>
                  <a:tcPr/>
                </a:tc>
              </a:tr>
              <a:tr h="277325">
                <a:tc rowSpan="4"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r>
                        <a:rPr lang="en-US" sz="1600" dirty="0" err="1" smtClean="0"/>
                        <a:t>Keskisuuret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rasitukset</a:t>
                      </a:r>
                      <a:r>
                        <a:rPr lang="en-US" sz="1600" dirty="0" smtClean="0"/>
                        <a:t> </a:t>
                      </a:r>
                      <a:endParaRPr lang="fi-FI" sz="1600" dirty="0"/>
                    </a:p>
                  </a:txBody>
                  <a:tcPr>
                    <a:solidFill>
                      <a:srgbClr val="FFC9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 err="1" smtClean="0"/>
                        <a:t>Liiketilat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Sairaalat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Toimistot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Koulut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rowSpan="4"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r>
                        <a:rPr lang="en-US" sz="1600" dirty="0" err="1" smtClean="0"/>
                        <a:t>Suuret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rasitukset</a:t>
                      </a:r>
                      <a:r>
                        <a:rPr lang="en-US" sz="1600" dirty="0" smtClean="0"/>
                        <a:t> </a:t>
                      </a:r>
                      <a:endParaRPr lang="fi-FI" sz="1600" dirty="0"/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 err="1" smtClean="0"/>
                        <a:t>Teollisuustilat</a:t>
                      </a:r>
                      <a:r>
                        <a:rPr lang="en-US" sz="1200" dirty="0" smtClean="0"/>
                        <a:t>         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Varastotilat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Liikennetilat</a:t>
                      </a:r>
                      <a:endParaRPr lang="fi-FI" sz="1200" dirty="0"/>
                    </a:p>
                  </a:txBody>
                  <a:tcPr/>
                </a:tc>
              </a:tr>
              <a:tr h="277325">
                <a:tc vMerge="1">
                  <a:txBody>
                    <a:bodyPr/>
                    <a:lstStyle/>
                    <a:p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Erikoistilat</a:t>
                      </a:r>
                      <a:endParaRPr lang="fi-FI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19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5. Lattiabetonin raudoitus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b="1" dirty="0" smtClean="0"/>
              <a:t>5.1 Tankoraudoitus</a:t>
            </a:r>
            <a:endParaRPr lang="fi-FI" altLang="en-US" b="1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dirty="0"/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Käytetään kaikentyyppisissä lattioissa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Yleisin raudoitustapa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Voidaan toteuttaa irtotankoina tai esivalmistetuilla raudoituskokonaisuuksilla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Raudoitteiden pysyminen oikealla paikalla valun aikana varmistettava</a:t>
            </a:r>
          </a:p>
          <a:p>
            <a:pPr>
              <a:spcBef>
                <a:spcPct val="0"/>
              </a:spcBef>
              <a:buClrTx/>
            </a:pPr>
            <a:endParaRPr lang="fi-FI" altLang="en-US" sz="1700" dirty="0"/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700" b="1" dirty="0" smtClean="0"/>
              <a:t>5.2 Kuituraudoitus</a:t>
            </a:r>
          </a:p>
          <a:p>
            <a:pPr marL="0" indent="0">
              <a:spcBef>
                <a:spcPct val="0"/>
              </a:spcBef>
              <a:buClrTx/>
              <a:buNone/>
            </a:pPr>
            <a:endParaRPr lang="fi-FI" altLang="en-US" sz="1700" dirty="0"/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Teräskuidulla tai rakenteellisella muovikuidulla ( makrokuitu ) voidaan perinteinen raudoitus korvata kokonaan tai osittain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Tyypilliset käyttökohteet maanvaraiset lattiat, pintalattiat ja paalulaatat.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Nyt mahdollista käyttää teräskuituja myös kantavissa rakenteissa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Kuituraudoituksen osuus kasvaa koko ajan</a:t>
            </a:r>
          </a:p>
          <a:p>
            <a:pPr>
              <a:spcBef>
                <a:spcPct val="0"/>
              </a:spcBef>
              <a:buClrTx/>
            </a:pPr>
            <a:endParaRPr lang="fi-FI" altLang="en-US" sz="1700" dirty="0"/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700" b="1" dirty="0" smtClean="0"/>
              <a:t>5.3 Jälkijännitetyt lattiarakenteet</a:t>
            </a: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700" dirty="0" smtClean="0"/>
              <a:t> </a:t>
            </a:r>
            <a:endParaRPr lang="fi-FI" altLang="en-US" sz="1700" dirty="0"/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Maanvaraisissa lattioissa vähän käytetty menetelmä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Kantavissa rakenteissa jälkijännittäminen on yleistä etenkin pysäköintilaitoksissa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Jälkijännitetyissä rakenteissa käytetään jänneterästen lisäksi myös pieniä määriä tavallista tankoraudoitusta</a:t>
            </a:r>
            <a:endParaRPr lang="fi-FI" altLang="en-US" sz="1700" dirty="0"/>
          </a:p>
          <a:p>
            <a:pPr>
              <a:spcBef>
                <a:spcPct val="0"/>
              </a:spcBef>
              <a:buClrTx/>
            </a:pPr>
            <a:r>
              <a:rPr lang="fi-FI" altLang="en-US" sz="1700" dirty="0" smtClean="0"/>
              <a:t>Suuret </a:t>
            </a:r>
            <a:r>
              <a:rPr lang="fi-FI" altLang="en-US" sz="1700" dirty="0"/>
              <a:t>saumattomat ja halkeilemattomat lattiat saavutetaan </a:t>
            </a:r>
            <a:r>
              <a:rPr lang="fi-FI" altLang="en-US" sz="1700" dirty="0" smtClean="0"/>
              <a:t>tekemällä </a:t>
            </a:r>
            <a:r>
              <a:rPr lang="fi-FI" altLang="en-US" sz="1700" dirty="0"/>
              <a:t>lattiat jännitettyinä</a:t>
            </a:r>
            <a:r>
              <a:rPr lang="fi-FI" altLang="en-US" sz="1700" dirty="0" smtClean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174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6. Lattioiden saumat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05443" y="1548000"/>
            <a:ext cx="11377848" cy="4904558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900" b="1" dirty="0" smtClean="0"/>
              <a:t>6.1 Yleistä</a:t>
            </a:r>
            <a:endParaRPr lang="fi-FI" altLang="en-US" sz="1900" b="1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dirty="0"/>
          </a:p>
          <a:p>
            <a:r>
              <a:rPr lang="fi-FI" sz="1600" dirty="0"/>
              <a:t>Saumat ovat yleensä laatan heikoin kohta, joten lattioissa tulisi pyrkiä </a:t>
            </a:r>
            <a:r>
              <a:rPr lang="fi-FI" sz="1600" dirty="0" smtClean="0"/>
              <a:t>mahdollisimman harvaan saumajakoon tai saumattomaan </a:t>
            </a:r>
            <a:r>
              <a:rPr lang="fi-FI" sz="1600" dirty="0"/>
              <a:t>lattiaan. </a:t>
            </a:r>
            <a:endParaRPr lang="fi-FI" sz="1600" dirty="0" smtClean="0"/>
          </a:p>
          <a:p>
            <a:r>
              <a:rPr lang="fi-FI" sz="1600" dirty="0" smtClean="0"/>
              <a:t>Saumojen </a:t>
            </a:r>
            <a:r>
              <a:rPr lang="fi-FI" sz="1600" dirty="0"/>
              <a:t>suunnitteluun </a:t>
            </a:r>
            <a:r>
              <a:rPr lang="fi-FI" sz="1600" dirty="0" smtClean="0"/>
              <a:t>tulee kiinnittää </a:t>
            </a:r>
            <a:r>
              <a:rPr lang="fi-FI" sz="1600" dirty="0"/>
              <a:t>erityistä huomiota ja saumatyyppi tulee valita huolella </a:t>
            </a:r>
            <a:r>
              <a:rPr lang="fi-FI" sz="1600" dirty="0" smtClean="0"/>
              <a:t>käyttöolosuhteiden </a:t>
            </a:r>
            <a:r>
              <a:rPr lang="en-US" sz="1600" dirty="0" err="1" smtClean="0"/>
              <a:t>vaatimusten</a:t>
            </a:r>
            <a:r>
              <a:rPr lang="en-US" sz="1600" dirty="0" smtClean="0"/>
              <a:t> </a:t>
            </a:r>
            <a:r>
              <a:rPr lang="en-US" sz="1600" dirty="0" err="1"/>
              <a:t>mukaisesti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endParaRPr lang="fi-FI" altLang="en-US" sz="1700" dirty="0" smtClean="0"/>
          </a:p>
          <a:p>
            <a:pPr marL="0" indent="0">
              <a:buNone/>
            </a:pPr>
            <a:r>
              <a:rPr lang="fi-FI" altLang="en-US" sz="1700" b="1" dirty="0" smtClean="0"/>
              <a:t>6.2 Saumatyypit</a:t>
            </a:r>
          </a:p>
          <a:p>
            <a:pPr marL="0" indent="0">
              <a:buNone/>
            </a:pPr>
            <a:endParaRPr lang="fi-FI" altLang="en-US" sz="1700" dirty="0" smtClean="0"/>
          </a:p>
          <a:p>
            <a:r>
              <a:rPr lang="fi-FI" altLang="en-US" sz="1700" dirty="0" smtClean="0"/>
              <a:t>Liikuntasaumat</a:t>
            </a:r>
          </a:p>
          <a:p>
            <a:r>
              <a:rPr lang="fi-FI" altLang="en-US" sz="1700" dirty="0" smtClean="0"/>
              <a:t>Kutistumissaumat</a:t>
            </a:r>
          </a:p>
          <a:p>
            <a:r>
              <a:rPr lang="fi-FI" altLang="en-US" sz="1700" dirty="0" smtClean="0"/>
              <a:t>Irrotussaumat</a:t>
            </a:r>
          </a:p>
          <a:p>
            <a:r>
              <a:rPr lang="fi-FI" altLang="en-US" sz="1700" dirty="0" smtClean="0"/>
              <a:t>Työsaumat</a:t>
            </a:r>
            <a:endParaRPr lang="fi-FI" altLang="en-US" sz="1700" dirty="0"/>
          </a:p>
          <a:p>
            <a:pPr marL="0" indent="0">
              <a:buNone/>
            </a:pPr>
            <a:endParaRPr lang="fi-FI" altLang="en-US" sz="1700" dirty="0" smtClean="0"/>
          </a:p>
          <a:p>
            <a:pPr marL="0" indent="0">
              <a:buNone/>
            </a:pPr>
            <a:endParaRPr lang="fi-FI" altLang="en-US" sz="1700" dirty="0" smtClean="0"/>
          </a:p>
          <a:p>
            <a:pPr marL="0" indent="0">
              <a:buNone/>
            </a:pPr>
            <a:endParaRPr lang="fi-FI" altLang="en-US" sz="17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700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900" b="1" dirty="0" smtClean="0"/>
              <a:t>6.3 Laattojen saumajako</a:t>
            </a:r>
          </a:p>
          <a:p>
            <a:r>
              <a:rPr lang="fi-FI" dirty="0"/>
              <a:t>Maanvaraisen laatan saumajako määräytyy rakennuksen muodon, lattian </a:t>
            </a:r>
            <a:r>
              <a:rPr lang="fi-FI" dirty="0" smtClean="0"/>
              <a:t>toteutustavan, lattiakanavien</a:t>
            </a:r>
            <a:r>
              <a:rPr lang="fi-FI" dirty="0"/>
              <a:t>, laite-, säiliö- ja koneperustusten sekä halkeilun suhteen </a:t>
            </a:r>
            <a:r>
              <a:rPr lang="fi-FI" dirty="0" smtClean="0"/>
              <a:t>valitun </a:t>
            </a:r>
            <a:r>
              <a:rPr lang="en-US" dirty="0" err="1" smtClean="0"/>
              <a:t>mitoitusperiaatteen</a:t>
            </a:r>
            <a:r>
              <a:rPr lang="en-US" dirty="0" smtClean="0"/>
              <a:t> </a:t>
            </a:r>
            <a:r>
              <a:rPr lang="en-US" dirty="0" err="1"/>
              <a:t>mukaisesti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Pyrittävä</a:t>
            </a:r>
            <a:r>
              <a:rPr lang="en-US" dirty="0" smtClean="0"/>
              <a:t> </a:t>
            </a:r>
            <a:r>
              <a:rPr lang="en-US" dirty="0" err="1" smtClean="0"/>
              <a:t>mahdollisimman</a:t>
            </a:r>
            <a:r>
              <a:rPr lang="en-US" dirty="0" smtClean="0"/>
              <a:t> </a:t>
            </a:r>
            <a:r>
              <a:rPr lang="en-US" dirty="0" err="1" smtClean="0"/>
              <a:t>neliömäisiin</a:t>
            </a:r>
            <a:r>
              <a:rPr lang="en-US" dirty="0" smtClean="0"/>
              <a:t> </a:t>
            </a:r>
            <a:r>
              <a:rPr lang="en-US" dirty="0" err="1" smtClean="0"/>
              <a:t>laattoihin</a:t>
            </a:r>
            <a:r>
              <a:rPr lang="en-US" dirty="0" smtClean="0"/>
              <a:t> ( </a:t>
            </a:r>
            <a:r>
              <a:rPr lang="en-US" dirty="0" err="1" smtClean="0"/>
              <a:t>laatan</a:t>
            </a:r>
            <a:r>
              <a:rPr lang="en-US" dirty="0" smtClean="0"/>
              <a:t> </a:t>
            </a:r>
            <a:r>
              <a:rPr lang="en-US" dirty="0" err="1" smtClean="0"/>
              <a:t>pituus</a:t>
            </a:r>
            <a:r>
              <a:rPr lang="en-US" dirty="0" smtClean="0"/>
              <a:t> </a:t>
            </a:r>
            <a:r>
              <a:rPr lang="en-US" dirty="0" err="1" smtClean="0"/>
              <a:t>korkeintaan</a:t>
            </a:r>
            <a:r>
              <a:rPr lang="en-US" dirty="0" smtClean="0"/>
              <a:t> 1,5 x </a:t>
            </a:r>
            <a:r>
              <a:rPr lang="en-US" dirty="0" err="1" smtClean="0"/>
              <a:t>leveys</a:t>
            </a:r>
            <a:r>
              <a:rPr lang="en-US" dirty="0" smtClean="0"/>
              <a:t> )</a:t>
            </a:r>
          </a:p>
          <a:p>
            <a:endParaRPr lang="en-US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900" b="1" dirty="0" smtClean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900" b="1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dirty="0"/>
          </a:p>
          <a:p>
            <a:endParaRPr lang="fi-FI" dirty="0"/>
          </a:p>
        </p:txBody>
      </p:sp>
      <p:pic>
        <p:nvPicPr>
          <p:cNvPr id="1026" name="Picture 2" descr="C:\Data\tekninen tuki ja kehitys\Rudus betonikoulu\kuvat\liikuntasau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624" y="2674188"/>
            <a:ext cx="4182500" cy="235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ata\tekninen tuki ja kehitys\Rudus betonikoulu\kuvat\lisäterästys ka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97" y="2674188"/>
            <a:ext cx="4182500" cy="235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55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000" dirty="0" smtClean="0"/>
              <a:t>6.31 Esimerkki laattojen saumajaon suunnittelusta</a:t>
            </a:r>
            <a:endParaRPr lang="en-US" sz="2000" dirty="0"/>
          </a:p>
        </p:txBody>
      </p:sp>
      <p:graphicFrame>
        <p:nvGraphicFramePr>
          <p:cNvPr id="4" name="Objekti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545294"/>
              </p:ext>
            </p:extLst>
          </p:nvPr>
        </p:nvGraphicFramePr>
        <p:xfrm>
          <a:off x="4336212" y="324005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6212" y="324005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900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100" dirty="0" smtClean="0"/>
              <a:t>7. Lattiabetonin kuivuminen</a:t>
            </a:r>
            <a:br>
              <a:rPr lang="fi-FI" sz="3100" dirty="0" smtClean="0"/>
            </a:br>
            <a:r>
              <a:rPr lang="fi-FI" sz="3100" dirty="0"/>
              <a:t/>
            </a:r>
            <a:br>
              <a:rPr lang="fi-FI" sz="3100" dirty="0"/>
            </a:br>
            <a:r>
              <a:rPr lang="fi-FI" sz="2000" dirty="0" smtClean="0"/>
              <a:t>7.1 Lattiabetoni ja kosteus</a:t>
            </a:r>
            <a:endParaRPr lang="en-US" sz="2000" dirty="0"/>
          </a:p>
        </p:txBody>
      </p:sp>
      <p:sp>
        <p:nvSpPr>
          <p:cNvPr id="3" name="Suorakulmio 2"/>
          <p:cNvSpPr/>
          <p:nvPr/>
        </p:nvSpPr>
        <p:spPr>
          <a:xfrm>
            <a:off x="457199" y="1846053"/>
            <a:ext cx="6315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Betonilattiarakenteiden tulee kuivua ennen </a:t>
            </a:r>
            <a:r>
              <a:rPr lang="fi-FI" dirty="0" smtClean="0"/>
              <a:t>päällystämistä </a:t>
            </a:r>
            <a:r>
              <a:rPr lang="fi-FI" dirty="0"/>
              <a:t>kunkin päällyste- tai </a:t>
            </a:r>
            <a:r>
              <a:rPr lang="fi-FI" dirty="0" smtClean="0"/>
              <a:t>pinnoitemateriaalin edellyttämän </a:t>
            </a:r>
            <a:r>
              <a:rPr lang="fi-FI" dirty="0"/>
              <a:t>kosteusraja-arvon alapuolelle. </a:t>
            </a:r>
            <a:endParaRPr lang="fi-FI" dirty="0" smtClean="0"/>
          </a:p>
        </p:txBody>
      </p:sp>
      <p:pic>
        <p:nvPicPr>
          <p:cNvPr id="4098" name="Picture 2" descr="\\rlfs01\RBTJAKO1\RBTKuva-arkisto\Leena\Suojatut\2018\Markkinointi\SR-sementti Premium betoni\Kuvat Lahti AMK\Kuvat Lahti AMK\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15" b="1"/>
          <a:stretch/>
        </p:blipFill>
        <p:spPr bwMode="auto">
          <a:xfrm>
            <a:off x="6462855" y="243344"/>
            <a:ext cx="5537488" cy="23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/>
          <p:cNvSpPr txBox="1"/>
          <p:nvPr/>
        </p:nvSpPr>
        <p:spPr>
          <a:xfrm>
            <a:off x="450279" y="3255832"/>
            <a:ext cx="112221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Kriittinen kosteusarvo on se kosteusarvo (päällystysraja-arvo), joka tulee mittaustarkkuus huomioiden alittaa arvostelumittaussyvyydellä ennen päällystämistä tai pinnoittamista. Tämä pätee </a:t>
            </a:r>
            <a:r>
              <a:rPr lang="en-US" dirty="0" err="1"/>
              <a:t>erityisesti</a:t>
            </a:r>
            <a:r>
              <a:rPr lang="en-US" dirty="0"/>
              <a:t> </a:t>
            </a:r>
            <a:r>
              <a:rPr lang="en-US" dirty="0" err="1"/>
              <a:t>kosteusherkkiin</a:t>
            </a:r>
            <a:r>
              <a:rPr lang="en-US" dirty="0"/>
              <a:t> </a:t>
            </a:r>
            <a:r>
              <a:rPr lang="en-US" dirty="0" err="1"/>
              <a:t>materiaaleihin</a:t>
            </a:r>
            <a:r>
              <a:rPr lang="en-US" dirty="0"/>
              <a:t>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Lattiabetonin kosteudella tarkoitetaan betonilaatan ja sen päällä mahdollisesti olevan</a:t>
            </a:r>
          </a:p>
          <a:p>
            <a:r>
              <a:rPr lang="fi-FI" dirty="0"/>
              <a:t>    tasoitekerroksen kosteuspitoisuutta.</a:t>
            </a:r>
          </a:p>
          <a:p>
            <a:r>
              <a:rPr lang="fi-FI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Pinnastaan kuivuneen betonin päälle levitetty tasoite kastelee alusbetonia uudelleen, ja tämän kosteuden sekä itse tasoitteen sisältämän kosteuden kuivumiselle on varattava riittävästi aikaa ennen päällystystöiden </a:t>
            </a:r>
            <a:r>
              <a:rPr lang="en-US" dirty="0" err="1"/>
              <a:t>aloittamista</a:t>
            </a:r>
            <a:r>
              <a:rPr lang="en-US" dirty="0"/>
              <a:t>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458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7.2 Betonilattian kuivumiseen vaikuttavat toimenpiteet</a:t>
            </a:r>
            <a:br>
              <a:rPr lang="fi-FI" sz="1800" dirty="0" smtClean="0"/>
            </a:br>
            <a:endParaRPr lang="en-US" sz="1800" dirty="0"/>
          </a:p>
        </p:txBody>
      </p:sp>
      <p:sp>
        <p:nvSpPr>
          <p:cNvPr id="3" name="Suorakulmio 2"/>
          <p:cNvSpPr/>
          <p:nvPr/>
        </p:nvSpPr>
        <p:spPr>
          <a:xfrm>
            <a:off x="546340" y="1628507"/>
            <a:ext cx="88823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/>
              <a:t>Betonin kuivumiseen vaikuttavat </a:t>
            </a:r>
            <a:r>
              <a:rPr lang="fi-FI" dirty="0" smtClean="0"/>
              <a:t>oleellisesti</a:t>
            </a:r>
          </a:p>
          <a:p>
            <a:r>
              <a:rPr lang="fi-FI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betonin ominaisuudet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rakenneratkaisu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betonin kastuminen </a:t>
            </a:r>
            <a:r>
              <a:rPr lang="fi-FI" dirty="0" smtClean="0"/>
              <a:t>rakennusaikana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kuivumisolosuhteet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uorakulmio 3"/>
          <p:cNvSpPr/>
          <p:nvPr/>
        </p:nvSpPr>
        <p:spPr>
          <a:xfrm>
            <a:off x="546340" y="3659832"/>
            <a:ext cx="103401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Betonin</a:t>
            </a:r>
            <a:r>
              <a:rPr lang="en-US" dirty="0"/>
              <a:t> </a:t>
            </a:r>
            <a:r>
              <a:rPr lang="en-US" dirty="0" err="1"/>
              <a:t>kuivatusta</a:t>
            </a:r>
            <a:r>
              <a:rPr lang="en-US" dirty="0"/>
              <a:t> </a:t>
            </a:r>
            <a:r>
              <a:rPr lang="en-US" dirty="0" err="1" smtClean="0"/>
              <a:t>tehostaa</a:t>
            </a:r>
            <a:endParaRPr lang="en-US" dirty="0" smtClean="0"/>
          </a:p>
          <a:p>
            <a:endParaRPr lang="en-US" dirty="0"/>
          </a:p>
          <a:p>
            <a:r>
              <a:rPr lang="fi-FI" dirty="0"/>
              <a:t>• hyvät kuivumisolosuhteet: huonetilan ilman suhteellisen kosteus &lt; 50 % </a:t>
            </a:r>
            <a:r>
              <a:rPr lang="fi-FI" dirty="0" smtClean="0"/>
              <a:t>RH</a:t>
            </a:r>
          </a:p>
          <a:p>
            <a:r>
              <a:rPr lang="fi-FI" dirty="0"/>
              <a:t> </a:t>
            </a:r>
            <a:r>
              <a:rPr lang="fi-FI" dirty="0" smtClean="0"/>
              <a:t> ja lämpötila </a:t>
            </a:r>
            <a:r>
              <a:rPr lang="en-US" dirty="0" smtClean="0"/>
              <a:t>&gt; </a:t>
            </a:r>
            <a:r>
              <a:rPr lang="en-US" dirty="0"/>
              <a:t>20 °C</a:t>
            </a:r>
          </a:p>
          <a:p>
            <a:r>
              <a:rPr lang="fi-FI" dirty="0"/>
              <a:t>• rakenteen lämpötilan nostaminen: betonin lämmittäminen on yleensä </a:t>
            </a:r>
            <a:r>
              <a:rPr lang="fi-FI" dirty="0" smtClean="0"/>
              <a:t>tehokkaampi</a:t>
            </a:r>
          </a:p>
          <a:p>
            <a:r>
              <a:rPr lang="fi-FI" dirty="0" smtClean="0"/>
              <a:t>   kuivausmenetelmä </a:t>
            </a:r>
            <a:r>
              <a:rPr lang="fi-FI" dirty="0"/>
              <a:t>kuin betonia ympäröivän ilman lämmittäminen</a:t>
            </a:r>
          </a:p>
          <a:p>
            <a:r>
              <a:rPr lang="en-US" dirty="0"/>
              <a:t>• </a:t>
            </a:r>
            <a:r>
              <a:rPr lang="en-US" dirty="0" err="1"/>
              <a:t>lattiapinnan</a:t>
            </a:r>
            <a:r>
              <a:rPr lang="en-US" dirty="0"/>
              <a:t> </a:t>
            </a:r>
            <a:r>
              <a:rPr lang="en-US" dirty="0" err="1"/>
              <a:t>hionta</a:t>
            </a:r>
            <a:r>
              <a:rPr lang="en-US" dirty="0"/>
              <a:t> ja </a:t>
            </a:r>
            <a:r>
              <a:rPr lang="en-US" dirty="0" err="1"/>
              <a:t>puhtaanapito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2" name="Picture 2" descr="\\rlfs01\RBTJAKO1\RBTKuva-arkisto\Leena\Suojatut\2018\Markkinointi\SR-sementti Premium betoni\Kuvat Lahti AMK\Kuvat Lahti AMK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62"/>
          <a:stretch/>
        </p:blipFill>
        <p:spPr bwMode="auto">
          <a:xfrm>
            <a:off x="8034009" y="1004973"/>
            <a:ext cx="3970992" cy="286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16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27804" y="-120431"/>
            <a:ext cx="11533124" cy="1116000"/>
          </a:xfrm>
        </p:spPr>
        <p:txBody>
          <a:bodyPr>
            <a:normAutofit/>
          </a:bodyPr>
          <a:lstStyle/>
          <a:p>
            <a:r>
              <a:rPr lang="fi-FI" sz="2800" dirty="0"/>
              <a:t>8</a:t>
            </a:r>
            <a:r>
              <a:rPr lang="fi-FI" sz="2800" dirty="0" smtClean="0"/>
              <a:t>. Betonilattian toteutusohjeet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1999" y="1095555"/>
            <a:ext cx="11351291" cy="448729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8.1 Aloituskokous ja työalueen vastaanotto</a:t>
            </a:r>
            <a:endParaRPr lang="fi-FI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i-FI" dirty="0"/>
              <a:t>Ennen jokaisen lattiatyön aloitusta </a:t>
            </a:r>
            <a:r>
              <a:rPr lang="fi-FI" dirty="0" smtClean="0"/>
              <a:t>tulisi järjestää </a:t>
            </a:r>
            <a:r>
              <a:rPr lang="fi-FI" dirty="0"/>
              <a:t>eri osapuolten yhteinen </a:t>
            </a:r>
            <a:r>
              <a:rPr lang="fi-FI" dirty="0" smtClean="0"/>
              <a:t>aloituskokous</a:t>
            </a:r>
            <a:endParaRPr lang="fi-FI" dirty="0"/>
          </a:p>
          <a:p>
            <a:r>
              <a:rPr lang="fi-FI" dirty="0"/>
              <a:t>Aloituskokoukseen kutsutaan päätösvaltainen edustaja ainakin seuraavilta </a:t>
            </a:r>
            <a:r>
              <a:rPr lang="fi-FI" dirty="0" smtClean="0"/>
              <a:t>osapuolilta</a:t>
            </a:r>
            <a:endParaRPr lang="fi-FI" dirty="0"/>
          </a:p>
          <a:p>
            <a:pPr marL="0" indent="0">
              <a:buNone/>
            </a:pPr>
            <a:r>
              <a:rPr lang="en-US" dirty="0" smtClean="0"/>
              <a:t>    • </a:t>
            </a:r>
            <a:r>
              <a:rPr lang="en-US" dirty="0" err="1"/>
              <a:t>rakennuttaja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• </a:t>
            </a:r>
            <a:r>
              <a:rPr lang="en-US" dirty="0" err="1"/>
              <a:t>pääurakoitsija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• </a:t>
            </a:r>
            <a:r>
              <a:rPr lang="en-US" dirty="0" err="1"/>
              <a:t>lattiaurakoitsija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• </a:t>
            </a:r>
            <a:r>
              <a:rPr lang="en-US" dirty="0" err="1"/>
              <a:t>betonin</a:t>
            </a:r>
            <a:r>
              <a:rPr lang="en-US" dirty="0"/>
              <a:t> </a:t>
            </a:r>
            <a:r>
              <a:rPr lang="en-US" dirty="0" err="1"/>
              <a:t>toimittaja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• </a:t>
            </a:r>
            <a:r>
              <a:rPr lang="en-US" dirty="0" err="1" smtClean="0"/>
              <a:t>rakennesuunnittelija</a:t>
            </a:r>
            <a:endParaRPr lang="en-US" dirty="0" smtClean="0"/>
          </a:p>
          <a:p>
            <a:pPr marL="0" indent="0">
              <a:buNone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Kokouksen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ensisijaisena tavoitteena on laadun varmistaminen käymällä läpi urakkaan liittyvät asiat niin, että kaikilla osapuolilla on selvä ja yhdenmukainen käsitys työn toteutukseen liittyvistä asioista.</a:t>
            </a:r>
          </a:p>
          <a:p>
            <a:pPr marL="342900" indent="-342900">
              <a:defRPr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343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2000" y="216000"/>
            <a:ext cx="11351290" cy="732906"/>
          </a:xfrm>
        </p:spPr>
        <p:txBody>
          <a:bodyPr>
            <a:normAutofit fontScale="90000"/>
          </a:bodyPr>
          <a:lstStyle/>
          <a:p>
            <a:r>
              <a:rPr lang="fi-FI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i-FI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i-FI"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i-FI"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i-FI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i-FI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i-FI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Aloituskokouksessa </a:t>
            </a:r>
            <a:r>
              <a:rPr lang="fi-FI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käsitellään tarvittavassa laajuudessa seuraavat asiat</a:t>
            </a:r>
            <a:r>
              <a:rPr lang="fi-FI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fi-FI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i-FI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fi-FI" sz="2000" dirty="0"/>
          </a:p>
        </p:txBody>
      </p:sp>
      <p:sp>
        <p:nvSpPr>
          <p:cNvPr id="4" name="Suorakulmio 3"/>
          <p:cNvSpPr/>
          <p:nvPr/>
        </p:nvSpPr>
        <p:spPr>
          <a:xfrm>
            <a:off x="293297" y="905774"/>
            <a:ext cx="1106769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/>
              <a:t>• työtä varten laaditut suunnitelmat ja asiakirjat (työselostukset, piirustukset)</a:t>
            </a:r>
          </a:p>
          <a:p>
            <a:r>
              <a:rPr lang="en-US" dirty="0"/>
              <a:t>• </a:t>
            </a:r>
            <a:r>
              <a:rPr lang="en-US" dirty="0" err="1"/>
              <a:t>urakka</a:t>
            </a:r>
            <a:r>
              <a:rPr lang="en-US" dirty="0"/>
              <a:t>- ja </a:t>
            </a:r>
            <a:r>
              <a:rPr lang="en-US" dirty="0" err="1"/>
              <a:t>vastuurajat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laatuvaatimukset</a:t>
            </a:r>
            <a:r>
              <a:rPr lang="en-US" dirty="0"/>
              <a:t> (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luokittelemattomat</a:t>
            </a:r>
            <a:r>
              <a:rPr lang="en-US" dirty="0"/>
              <a:t> </a:t>
            </a:r>
            <a:r>
              <a:rPr lang="en-US" dirty="0" err="1"/>
              <a:t>laatutekijät</a:t>
            </a:r>
            <a:r>
              <a:rPr lang="en-US" dirty="0"/>
              <a:t>)</a:t>
            </a:r>
          </a:p>
          <a:p>
            <a:r>
              <a:rPr lang="en-US" dirty="0"/>
              <a:t>• </a:t>
            </a:r>
            <a:r>
              <a:rPr lang="en-US" dirty="0" err="1"/>
              <a:t>laadun</a:t>
            </a:r>
            <a:r>
              <a:rPr lang="en-US" dirty="0"/>
              <a:t> </a:t>
            </a:r>
            <a:r>
              <a:rPr lang="en-US" dirty="0" err="1"/>
              <a:t>toteamiseksi</a:t>
            </a:r>
            <a:r>
              <a:rPr lang="en-US" dirty="0"/>
              <a:t> </a:t>
            </a:r>
            <a:r>
              <a:rPr lang="en-US" dirty="0" err="1"/>
              <a:t>käytettävät</a:t>
            </a:r>
            <a:r>
              <a:rPr lang="en-US" dirty="0"/>
              <a:t> </a:t>
            </a:r>
            <a:r>
              <a:rPr lang="en-US" dirty="0" err="1"/>
              <a:t>menetelmät</a:t>
            </a:r>
            <a:endParaRPr lang="en-US" dirty="0"/>
          </a:p>
          <a:p>
            <a:r>
              <a:rPr lang="fi-FI" dirty="0"/>
              <a:t>• urakoitsijan laatujärjestelmä tai työmaakohtainen laatusuunnitelma</a:t>
            </a:r>
          </a:p>
          <a:p>
            <a:r>
              <a:rPr lang="en-US" dirty="0"/>
              <a:t>• </a:t>
            </a:r>
            <a:r>
              <a:rPr lang="en-US" dirty="0" err="1"/>
              <a:t>betonin</a:t>
            </a:r>
            <a:r>
              <a:rPr lang="en-US" dirty="0"/>
              <a:t> </a:t>
            </a:r>
            <a:r>
              <a:rPr lang="en-US" dirty="0" err="1"/>
              <a:t>ominaisuudet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valuolosuhteet</a:t>
            </a:r>
            <a:r>
              <a:rPr lang="en-US" dirty="0"/>
              <a:t> ja </a:t>
            </a:r>
            <a:r>
              <a:rPr lang="en-US" dirty="0" err="1"/>
              <a:t>sääsuojan</a:t>
            </a:r>
            <a:r>
              <a:rPr lang="en-US" dirty="0"/>
              <a:t> </a:t>
            </a:r>
            <a:r>
              <a:rPr lang="en-US" dirty="0" err="1"/>
              <a:t>tarve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materiaalitoimitukset</a:t>
            </a:r>
            <a:r>
              <a:rPr lang="en-US" dirty="0"/>
              <a:t> ja </a:t>
            </a:r>
            <a:r>
              <a:rPr lang="en-US" dirty="0" err="1"/>
              <a:t>varastointi</a:t>
            </a:r>
            <a:endParaRPr lang="en-US" dirty="0"/>
          </a:p>
          <a:p>
            <a:r>
              <a:rPr lang="fi-FI" dirty="0"/>
              <a:t>• ajoreitit, työjärjestys ja betonointisuunnitelma mukaan lukien betonin </a:t>
            </a:r>
            <a:r>
              <a:rPr lang="fi-FI" dirty="0" smtClean="0"/>
              <a:t>siirto, </a:t>
            </a:r>
            <a:r>
              <a:rPr lang="fi-FI" dirty="0"/>
              <a:t>betonin</a:t>
            </a:r>
          </a:p>
          <a:p>
            <a:r>
              <a:rPr lang="fi-FI" dirty="0" smtClean="0"/>
              <a:t>   tiivistystapa</a:t>
            </a:r>
            <a:r>
              <a:rPr lang="fi-FI" dirty="0"/>
              <a:t>, pinnan viimeistely ja jälkihoitotoimenpiteet</a:t>
            </a:r>
          </a:p>
          <a:p>
            <a:r>
              <a:rPr lang="fi-FI" dirty="0"/>
              <a:t>• toimittavat tehtaat, varautuminen häiriöihin (varatehdas, varapumppu), toimitusnopeus</a:t>
            </a:r>
          </a:p>
          <a:p>
            <a:r>
              <a:rPr lang="fi-FI" dirty="0"/>
              <a:t>• rakenteelliset yksityiskohdat ja erityistä tarkkuutta tai poikkeavaa työtekniikkaa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edellyttävät</a:t>
            </a:r>
            <a:r>
              <a:rPr lang="en-US" dirty="0" smtClean="0"/>
              <a:t> </a:t>
            </a:r>
            <a:r>
              <a:rPr lang="en-US" dirty="0" err="1"/>
              <a:t>kohdat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aikataulu</a:t>
            </a:r>
            <a:endParaRPr lang="en-US" dirty="0"/>
          </a:p>
          <a:p>
            <a:r>
              <a:rPr lang="fi-FI" dirty="0"/>
              <a:t>• urakan liittyminen työmaan muihin työvaiheisiin</a:t>
            </a:r>
          </a:p>
          <a:p>
            <a:r>
              <a:rPr lang="en-US" dirty="0"/>
              <a:t>• </a:t>
            </a:r>
            <a:r>
              <a:rPr lang="en-US" dirty="0" err="1"/>
              <a:t>vastuuhenkilöt</a:t>
            </a:r>
            <a:r>
              <a:rPr lang="en-US" dirty="0"/>
              <a:t> ja </a:t>
            </a:r>
            <a:r>
              <a:rPr lang="en-US" dirty="0" err="1"/>
              <a:t>yhteystiedot</a:t>
            </a:r>
            <a:endParaRPr lang="en-US" dirty="0"/>
          </a:p>
          <a:p>
            <a:r>
              <a:rPr lang="fi-FI" dirty="0"/>
              <a:t>• työn aikana tehtävistä ja suunnitelmista poikkeavista muutoksista päättävät henkilöt</a:t>
            </a:r>
          </a:p>
          <a:p>
            <a:r>
              <a:rPr lang="en-US" dirty="0"/>
              <a:t>• </a:t>
            </a:r>
            <a:r>
              <a:rPr lang="en-US" dirty="0" err="1"/>
              <a:t>urakoitsijan</a:t>
            </a:r>
            <a:r>
              <a:rPr lang="en-US" dirty="0"/>
              <a:t> </a:t>
            </a:r>
            <a:r>
              <a:rPr lang="en-US" dirty="0" err="1"/>
              <a:t>vastattavana</a:t>
            </a:r>
            <a:r>
              <a:rPr lang="en-US" dirty="0"/>
              <a:t> </a:t>
            </a:r>
            <a:r>
              <a:rPr lang="en-US" dirty="0" err="1"/>
              <a:t>olevat</a:t>
            </a:r>
            <a:r>
              <a:rPr lang="en-US" dirty="0"/>
              <a:t> </a:t>
            </a:r>
            <a:r>
              <a:rPr lang="en-US" dirty="0" err="1"/>
              <a:t>laatudokumentit</a:t>
            </a:r>
            <a:endParaRPr lang="en-US" dirty="0"/>
          </a:p>
          <a:p>
            <a:r>
              <a:rPr lang="fi-FI" dirty="0"/>
              <a:t>• lattian käyttöönotto (kuormittaminen, muut työvaiheet)</a:t>
            </a:r>
          </a:p>
          <a:p>
            <a:r>
              <a:rPr lang="fi-FI" dirty="0"/>
              <a:t>• lattian huolto-ohjeet ja luovuttaminen tilaajalle.</a:t>
            </a:r>
            <a:endParaRPr lang="en-US" dirty="0"/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D9204A55-9917-43B3-81BC-23E315B315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4602" y="620141"/>
            <a:ext cx="878583" cy="87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Aloituskokous…</a:t>
            </a:r>
            <a:endParaRPr lang="fi-FI" sz="1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defRPr/>
            </a:pP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Kokouksesta laaditaan pöytäkirja, jonka tilaaja ja urakoitsija allekirjoittavat.</a:t>
            </a:r>
          </a:p>
          <a:p>
            <a:pPr marL="342900" indent="-342900"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Lattiatyön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suunnittelun lähtökohtana on koko työmaan urakkaohjelma ja yleisaikataulu.</a:t>
            </a:r>
          </a:p>
          <a:p>
            <a:pPr marL="342900" indent="-342900"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Lattian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tekemiseen on varattava aikaa niin, että myös betonin jälkihoidolle ja kuivumiselle jää riittävästi aikaa eikä lattiaa kuormiteta liian varhain.</a:t>
            </a:r>
          </a:p>
          <a:p>
            <a:pPr marL="342900" indent="-342900"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Vuorokautinen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työmäärä sovitetaan suunnitelmien mukaiseen saumajakoon mahdollisimman hyvin.</a:t>
            </a:r>
          </a:p>
          <a:p>
            <a:pPr marL="342900" indent="-342900">
              <a:defRPr/>
            </a:pPr>
            <a:endParaRPr lang="fi-FI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Lattiatöiden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ajoituksessa on huomioitava, että korkeiden </a:t>
            </a: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laatuvaatimusten saavuttaminen on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talviolosuhteissa vaikeampaa kuin lämpimissä olosuhteissa.</a:t>
            </a:r>
          </a:p>
          <a:p>
            <a:pPr marL="342900" indent="-342900">
              <a:defRPr/>
            </a:pPr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="" xmlns:a16="http://schemas.microsoft.com/office/drawing/2014/main" id="{0B18A1C2-B379-41BA-B39C-B55F36D33E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30619">
            <a:off x="10608717" y="711672"/>
            <a:ext cx="1251859" cy="18826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="" xmlns:a16="http://schemas.microsoft.com/office/drawing/2014/main" id="{0B18A1C2-B379-41BA-B39C-B55F36D33E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19">
            <a:off x="10608717" y="711671"/>
            <a:ext cx="1251859" cy="18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1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05441" y="1397479"/>
            <a:ext cx="11386475" cy="412498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b="1" dirty="0"/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b="1" dirty="0"/>
          </a:p>
          <a:p>
            <a:pPr marL="0" indent="0">
              <a:buNone/>
            </a:pPr>
            <a:r>
              <a:rPr lang="fi-FI" dirty="0" smtClean="0"/>
              <a:t>• </a:t>
            </a:r>
            <a:r>
              <a:rPr lang="fi-FI" dirty="0"/>
              <a:t>korkeustasot (alusta, raudoitus, pinta, lattiakaivot, kallistukset yms.)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alustan</a:t>
            </a:r>
            <a:r>
              <a:rPr lang="en-US" dirty="0"/>
              <a:t> </a:t>
            </a:r>
            <a:r>
              <a:rPr lang="en-US" dirty="0" err="1"/>
              <a:t>kantavuuden</a:t>
            </a:r>
            <a:r>
              <a:rPr lang="en-US" dirty="0"/>
              <a:t> ja </a:t>
            </a:r>
            <a:r>
              <a:rPr lang="en-US" dirty="0" err="1"/>
              <a:t>tasaisuuden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lämmöneristyksen</a:t>
            </a:r>
            <a:r>
              <a:rPr lang="en-US" dirty="0"/>
              <a:t> (</a:t>
            </a:r>
            <a:r>
              <a:rPr lang="en-US" dirty="0" err="1"/>
              <a:t>materiaali</a:t>
            </a:r>
            <a:r>
              <a:rPr lang="en-US" dirty="0"/>
              <a:t> ja </a:t>
            </a:r>
            <a:r>
              <a:rPr lang="en-US" dirty="0" err="1"/>
              <a:t>asennus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raudoituksen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saumarakenteet</a:t>
            </a:r>
            <a:r>
              <a:rPr lang="en-US" dirty="0"/>
              <a:t> ja </a:t>
            </a:r>
            <a:r>
              <a:rPr lang="en-US" dirty="0" err="1"/>
              <a:t>varaukset</a:t>
            </a:r>
            <a:endParaRPr lang="en-US" dirty="0"/>
          </a:p>
          <a:p>
            <a:pPr marL="0" indent="0">
              <a:buNone/>
            </a:pPr>
            <a:r>
              <a:rPr lang="fi-FI" dirty="0"/>
              <a:t>• alustaa mahdollisesti rajaamaan tulevan muovikalvon, suodatinkankaan tms.</a:t>
            </a:r>
          </a:p>
          <a:p>
            <a:pPr marL="0" indent="0">
              <a:buNone/>
            </a:pPr>
            <a:r>
              <a:rPr lang="fi-FI" dirty="0"/>
              <a:t>• tilaajan tehtäviin sovitut valmistelevat työt ja mahdolliset suojaukset</a:t>
            </a:r>
          </a:p>
          <a:p>
            <a:pPr marL="0" indent="0">
              <a:buNone/>
            </a:pPr>
            <a:r>
              <a:rPr lang="fi-FI" dirty="0"/>
              <a:t>• kiinnitetyn pintalattian alustaksi jäävän betonipinnan laadun ja pinnan vetolujuuden</a:t>
            </a:r>
          </a:p>
          <a:p>
            <a:pPr marL="0" indent="0">
              <a:buNone/>
            </a:pPr>
            <a:r>
              <a:rPr lang="fi-FI" dirty="0"/>
              <a:t>• valutilan lämpötilan ja suhteellinen kosteuden sekä tarvittavan eristämisen/sulkemisen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alustan</a:t>
            </a:r>
            <a:r>
              <a:rPr lang="en-US" dirty="0"/>
              <a:t> </a:t>
            </a:r>
            <a:r>
              <a:rPr lang="en-US" dirty="0" err="1"/>
              <a:t>lämpötilan</a:t>
            </a:r>
            <a:r>
              <a:rPr lang="en-US" dirty="0"/>
              <a:t>,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nurkka-alueilla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valaistus</a:t>
            </a:r>
            <a:r>
              <a:rPr lang="en-US" dirty="0"/>
              <a:t>- ja </a:t>
            </a:r>
            <a:r>
              <a:rPr lang="en-US" dirty="0" err="1"/>
              <a:t>lämmitysolosuhteet</a:t>
            </a:r>
            <a:endParaRPr lang="en-US" dirty="0"/>
          </a:p>
          <a:p>
            <a:pPr marL="0" indent="0">
              <a:buNone/>
            </a:pPr>
            <a:r>
              <a:rPr lang="fi-FI" dirty="0"/>
              <a:t>• sääsuojauksen tarpeen, jos valu ulkona.</a:t>
            </a:r>
            <a:endParaRPr lang="fi-FI" altLang="en-US" dirty="0"/>
          </a:p>
        </p:txBody>
      </p:sp>
      <p:sp>
        <p:nvSpPr>
          <p:cNvPr id="4" name="Suorakulmio 3"/>
          <p:cNvSpPr/>
          <p:nvPr/>
        </p:nvSpPr>
        <p:spPr>
          <a:xfrm>
            <a:off x="227161" y="672232"/>
            <a:ext cx="106766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/>
              <a:t>Työalueen vastaanoton yhteydessä lattiaurakoitsija ja tilaaja tarkastavat yhdessä</a:t>
            </a:r>
          </a:p>
          <a:p>
            <a:r>
              <a:rPr lang="fi-FI" dirty="0"/>
              <a:t>tulevan lattian alustasta, ympäröivästä työtilasta sekä laadituista suunnitelmista</a:t>
            </a:r>
            <a:endParaRPr lang="en-US" dirty="0"/>
          </a:p>
        </p:txBody>
      </p:sp>
      <p:sp>
        <p:nvSpPr>
          <p:cNvPr id="5" name="Suorakulmio 4"/>
          <p:cNvSpPr/>
          <p:nvPr/>
        </p:nvSpPr>
        <p:spPr>
          <a:xfrm>
            <a:off x="442822" y="5468042"/>
            <a:ext cx="10460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/>
              <a:t>Vastaanottokatselmuksessa varmistetaan, että valuolosuhteet ovat sovitunlaiset ja</a:t>
            </a:r>
          </a:p>
          <a:p>
            <a:r>
              <a:rPr lang="fi-FI" dirty="0"/>
              <a:t>betonointi on mahdollista toteuttaa suunnitellusti. </a:t>
            </a:r>
            <a:endParaRPr lang="fi-FI" dirty="0" smtClean="0"/>
          </a:p>
          <a:p>
            <a:r>
              <a:rPr lang="fi-FI" dirty="0" smtClean="0"/>
              <a:t>Työalueen vastanottokatselmuksesta </a:t>
            </a:r>
            <a:r>
              <a:rPr lang="en-US" dirty="0" err="1" smtClean="0"/>
              <a:t>tehdään</a:t>
            </a:r>
            <a:r>
              <a:rPr lang="en-US" dirty="0" smtClean="0"/>
              <a:t> </a:t>
            </a:r>
            <a:r>
              <a:rPr lang="en-US" dirty="0" err="1"/>
              <a:t>pöytäkirja</a:t>
            </a:r>
            <a:r>
              <a:rPr lang="en-US" dirty="0"/>
              <a:t>.</a:t>
            </a:r>
          </a:p>
        </p:txBody>
      </p:sp>
      <p:grpSp>
        <p:nvGrpSpPr>
          <p:cNvPr id="2" name="Ryhmä 1"/>
          <p:cNvGrpSpPr/>
          <p:nvPr/>
        </p:nvGrpSpPr>
        <p:grpSpPr>
          <a:xfrm>
            <a:off x="11123822" y="803857"/>
            <a:ext cx="494812" cy="1031828"/>
            <a:chOff x="11123822" y="803857"/>
            <a:chExt cx="494812" cy="1031828"/>
          </a:xfrm>
        </p:grpSpPr>
        <p:pic>
          <p:nvPicPr>
            <p:cNvPr id="6" name="Kuva 5">
              <a:extLst>
                <a:ext uri="{FF2B5EF4-FFF2-40B4-BE49-F238E27FC236}">
                  <a16:creationId xmlns="" xmlns:a16="http://schemas.microsoft.com/office/drawing/2014/main" id="{45EC64DC-6440-4EF7-962F-47B561A01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3822" y="803857"/>
              <a:ext cx="494812" cy="383080"/>
            </a:xfrm>
            <a:prstGeom prst="rect">
              <a:avLst/>
            </a:prstGeom>
          </p:spPr>
        </p:pic>
        <p:pic>
          <p:nvPicPr>
            <p:cNvPr id="7" name="Kuva 6">
              <a:extLst>
                <a:ext uri="{FF2B5EF4-FFF2-40B4-BE49-F238E27FC236}">
                  <a16:creationId xmlns="" xmlns:a16="http://schemas.microsoft.com/office/drawing/2014/main" id="{45EC64DC-6440-4EF7-962F-47B561A01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3822" y="1127023"/>
              <a:ext cx="494812" cy="383080"/>
            </a:xfrm>
            <a:prstGeom prst="rect">
              <a:avLst/>
            </a:prstGeom>
          </p:spPr>
        </p:pic>
        <p:pic>
          <p:nvPicPr>
            <p:cNvPr id="8" name="Kuva 7">
              <a:extLst>
                <a:ext uri="{FF2B5EF4-FFF2-40B4-BE49-F238E27FC236}">
                  <a16:creationId xmlns="" xmlns:a16="http://schemas.microsoft.com/office/drawing/2014/main" id="{45EC64DC-6440-4EF7-962F-47B561A01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3822" y="1452605"/>
              <a:ext cx="494812" cy="383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75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927" y="936436"/>
            <a:ext cx="11351290" cy="823091"/>
          </a:xfrm>
        </p:spPr>
        <p:txBody>
          <a:bodyPr>
            <a:normAutofit/>
          </a:bodyPr>
          <a:lstStyle/>
          <a:p>
            <a:r>
              <a:rPr lang="fi-FI" altLang="en-US" sz="1800" dirty="0"/>
              <a:t>8</a:t>
            </a:r>
            <a:r>
              <a:rPr lang="fi-FI" altLang="en-US" sz="1800" dirty="0" smtClean="0"/>
              <a:t>.2  </a:t>
            </a:r>
            <a:r>
              <a:rPr lang="fi-FI" altLang="en-US" sz="1800" dirty="0"/>
              <a:t>Työmenetelmän </a:t>
            </a:r>
            <a:r>
              <a:rPr lang="fi-FI" altLang="en-US" sz="1800" dirty="0" smtClean="0"/>
              <a:t>valinta</a:t>
            </a:r>
            <a:r>
              <a:rPr lang="fi-FI" altLang="en-US" sz="2400" dirty="0" smtClean="0"/>
              <a:t/>
            </a:r>
            <a:br>
              <a:rPr lang="fi-FI" altLang="en-US" sz="2400" dirty="0" smtClean="0"/>
            </a:b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9536" y="2313709"/>
            <a:ext cx="11646264" cy="2209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600" b="1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/>
              <a:t>Työmenetelmän valinta lähtee siitä, </a:t>
            </a:r>
            <a:r>
              <a:rPr lang="fi-FI" altLang="en-US" sz="1600" dirty="0" smtClean="0"/>
              <a:t>että valmiin </a:t>
            </a:r>
            <a:r>
              <a:rPr lang="fi-FI" altLang="en-US" sz="1600" dirty="0"/>
              <a:t>lattian tulee täyttää </a:t>
            </a:r>
            <a:r>
              <a:rPr lang="fi-FI" altLang="en-US" sz="1600" dirty="0" smtClean="0"/>
              <a:t>kohteeseen suunnitellun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 smtClean="0"/>
              <a:t>käytön </a:t>
            </a:r>
            <a:r>
              <a:rPr lang="fi-FI" altLang="en-US" sz="1600" dirty="0"/>
              <a:t>asettamat vaatimukset.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/>
              <a:t>Jotta kaikilla lopputulokseen </a:t>
            </a:r>
            <a:r>
              <a:rPr lang="fi-FI" altLang="en-US" sz="1600" dirty="0" smtClean="0"/>
              <a:t>vaikuttavilla osapuolilla </a:t>
            </a:r>
            <a:r>
              <a:rPr lang="fi-FI" altLang="en-US" sz="1600" dirty="0"/>
              <a:t>olisi sama </a:t>
            </a:r>
            <a:r>
              <a:rPr lang="fi-FI" altLang="en-US" sz="1600" dirty="0" smtClean="0"/>
              <a:t>yhtenäinen käsitys näistä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 smtClean="0"/>
              <a:t>vaatimuksista</a:t>
            </a:r>
            <a:r>
              <a:rPr lang="fi-FI" altLang="en-US" sz="1600" dirty="0"/>
              <a:t>, määrittelee </a:t>
            </a:r>
            <a:r>
              <a:rPr lang="fi-FI" altLang="en-US" sz="1600" dirty="0" smtClean="0"/>
              <a:t>suunnittelija tärkeimmiksi katsomiensa ominaisuuksien laatutason</a:t>
            </a:r>
            <a:r>
              <a:rPr lang="fi-FI" altLang="en-US" sz="1600" dirty="0"/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/>
              <a:t>Määrittely perustetaan yksiselitteisiin </a:t>
            </a:r>
            <a:r>
              <a:rPr lang="fi-FI" altLang="en-US" sz="1600" dirty="0" smtClean="0"/>
              <a:t>mittaus- ja </a:t>
            </a:r>
            <a:r>
              <a:rPr lang="fi-FI" altLang="en-US" sz="1600" dirty="0"/>
              <a:t>testaustapoihin tai </a:t>
            </a:r>
            <a:r>
              <a:rPr lang="fi-FI" altLang="en-US" sz="1600" dirty="0" smtClean="0"/>
              <a:t>sopivan testausmenetelmän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dirty="0" smtClean="0"/>
              <a:t>puuttuessa johonkin muuhun </a:t>
            </a:r>
            <a:r>
              <a:rPr lang="fi-FI" altLang="en-US" sz="1600" dirty="0"/>
              <a:t>sopivaksi katsottuun laadun </a:t>
            </a:r>
            <a:r>
              <a:rPr lang="fi-FI" altLang="en-US" sz="1600" dirty="0" smtClean="0"/>
              <a:t>arviointitapaan.</a:t>
            </a:r>
            <a:endParaRPr lang="fi-FI" altLang="en-US" sz="1600" dirty="0"/>
          </a:p>
        </p:txBody>
      </p:sp>
      <p:sp>
        <p:nvSpPr>
          <p:cNvPr id="4" name="Sisällön paikkamerkki 2"/>
          <p:cNvSpPr txBox="1">
            <a:spLocks/>
          </p:cNvSpPr>
          <p:nvPr/>
        </p:nvSpPr>
        <p:spPr>
          <a:xfrm>
            <a:off x="515256" y="4594024"/>
            <a:ext cx="10817240" cy="226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7112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7112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i-FI" altLang="en-US" sz="1600" b="1" dirty="0"/>
              <a:t>Työmenetelmän valintaan vaikuttavia </a:t>
            </a:r>
            <a:r>
              <a:rPr lang="fi-FI" altLang="en-US" sz="1600" b="1" dirty="0" smtClean="0"/>
              <a:t>tekijöitä </a:t>
            </a:r>
            <a:r>
              <a:rPr lang="fi-FI" altLang="en-US" sz="1600" b="1" dirty="0"/>
              <a:t>ovat </a:t>
            </a:r>
            <a:r>
              <a:rPr lang="fi-FI" altLang="en-US" sz="1600" b="1" dirty="0" smtClean="0"/>
              <a:t>mm</a:t>
            </a:r>
            <a:r>
              <a:rPr lang="fi-FI" altLang="en-US" sz="1600" b="1" dirty="0"/>
              <a:t>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b="1" dirty="0">
              <a:latin typeface="Arial" charset="0"/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asetetut </a:t>
            </a:r>
            <a:r>
              <a:rPr lang="fi-FI" altLang="en-US" sz="1600" dirty="0"/>
              <a:t>laatuvaatimukset ja </a:t>
            </a:r>
            <a:r>
              <a:rPr lang="fi-FI" altLang="en-US" sz="1600" dirty="0" smtClean="0"/>
              <a:t>lattian käyttötarkoitus</a:t>
            </a:r>
            <a:endParaRPr lang="fi-FI" altLang="en-US" sz="1600" dirty="0"/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lattian </a:t>
            </a:r>
            <a:r>
              <a:rPr lang="fi-FI" altLang="en-US" sz="1600" dirty="0"/>
              <a:t>rakenne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valualueiden </a:t>
            </a:r>
            <a:r>
              <a:rPr lang="fi-FI" altLang="en-US" sz="1600" dirty="0"/>
              <a:t>koko ja muoto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betonin </a:t>
            </a:r>
            <a:r>
              <a:rPr lang="fi-FI" altLang="en-US" sz="1600" dirty="0"/>
              <a:t>siirtomahdollisuudet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todennäköiset </a:t>
            </a:r>
            <a:r>
              <a:rPr lang="fi-FI" altLang="en-US" sz="1600" dirty="0"/>
              <a:t>työ- ja kovettumisolosuhteet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vaihtoehtoiset </a:t>
            </a:r>
            <a:r>
              <a:rPr lang="fi-FI" altLang="en-US" sz="1600" dirty="0"/>
              <a:t>betonit, </a:t>
            </a:r>
            <a:r>
              <a:rPr lang="fi-FI" altLang="en-US" sz="1600" dirty="0" smtClean="0"/>
              <a:t>työpaikkakunnalla olevien raaka-aineiden </a:t>
            </a:r>
            <a:r>
              <a:rPr lang="fi-FI" altLang="en-US" sz="1600" dirty="0"/>
              <a:t>laatu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lattiatyön </a:t>
            </a:r>
            <a:r>
              <a:rPr lang="fi-FI" altLang="en-US" sz="1600" dirty="0"/>
              <a:t>sovittaminen muihin työvaiheisiin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saumat </a:t>
            </a:r>
            <a:r>
              <a:rPr lang="fi-FI" altLang="en-US" sz="1600" dirty="0"/>
              <a:t>ja kertavalualueet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urakoitsijan </a:t>
            </a:r>
            <a:r>
              <a:rPr lang="fi-FI" altLang="en-US" sz="1600" dirty="0"/>
              <a:t>kokemus ja valmiudet</a:t>
            </a:r>
          </a:p>
          <a:p>
            <a:endParaRPr lang="fi-FI" dirty="0"/>
          </a:p>
        </p:txBody>
      </p:sp>
      <p:pic>
        <p:nvPicPr>
          <p:cNvPr id="6146" name="Picture 2" descr="\\rlfs01\RBTJAKO1\RBTKuva-arkisto\Leena\Suojatut\2018\Markkinointi\SR-sementti Premium betoni\Kuvat Lahti AMK\Kuvat Lahti AMK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" t="41352" r="-348" b="13157"/>
          <a:stretch/>
        </p:blipFill>
        <p:spPr bwMode="auto">
          <a:xfrm>
            <a:off x="5121562" y="0"/>
            <a:ext cx="7112000" cy="22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83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4356" y="368394"/>
            <a:ext cx="10681854" cy="823091"/>
          </a:xfrm>
        </p:spPr>
        <p:txBody>
          <a:bodyPr>
            <a:normAutofit/>
          </a:bodyPr>
          <a:lstStyle/>
          <a:p>
            <a:r>
              <a:rPr lang="fi-FI" altLang="en-US" sz="2000" dirty="0"/>
              <a:t>8</a:t>
            </a:r>
            <a:r>
              <a:rPr lang="fi-FI" altLang="en-US" sz="2000" dirty="0" smtClean="0"/>
              <a:t>.3 Betonin valinta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501" y="1544759"/>
            <a:ext cx="10351045" cy="462688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</a:pPr>
            <a:r>
              <a:rPr lang="fi-FI" altLang="en-US" sz="1600" dirty="0"/>
              <a:t>Betonimassan valinta perustuu valmiille </a:t>
            </a:r>
            <a:r>
              <a:rPr lang="fi-FI" altLang="en-US" sz="1600" dirty="0" smtClean="0"/>
              <a:t>lattialle asetettuihin </a:t>
            </a:r>
            <a:r>
              <a:rPr lang="fi-FI" altLang="en-US" sz="1600" dirty="0"/>
              <a:t>laatuvaatimuksiin ja </a:t>
            </a:r>
            <a:r>
              <a:rPr lang="fi-FI" altLang="en-US" sz="1600" dirty="0" smtClean="0"/>
              <a:t>valittuun työtekniikkaan</a:t>
            </a:r>
            <a:r>
              <a:rPr lang="fi-FI" altLang="en-US" sz="1600" dirty="0"/>
              <a:t>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</a:pPr>
            <a:r>
              <a:rPr lang="fi-FI" altLang="en-US" sz="1600" dirty="0"/>
              <a:t>Lattian laatu syntyy kuitenkin monen eri </a:t>
            </a:r>
            <a:r>
              <a:rPr lang="fi-FI" altLang="en-US" sz="1600" dirty="0" smtClean="0"/>
              <a:t>tekijän yhteisvaikutuksesta</a:t>
            </a:r>
            <a:r>
              <a:rPr lang="fi-FI" altLang="en-US" sz="1600" dirty="0"/>
              <a:t>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</a:pPr>
            <a:r>
              <a:rPr lang="fi-FI" altLang="en-US" sz="1600" dirty="0"/>
              <a:t>Minkä tahansa osatekijän puutteellisuus saa aikaan </a:t>
            </a:r>
            <a:r>
              <a:rPr lang="fi-FI" altLang="en-US" sz="1600" dirty="0" smtClean="0"/>
              <a:t>huonon </a:t>
            </a:r>
            <a:r>
              <a:rPr lang="fi-FI" altLang="en-US" sz="1600" dirty="0"/>
              <a:t>lopputuloksen.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</a:pPr>
            <a:r>
              <a:rPr lang="fi-FI" altLang="en-US" sz="1600" dirty="0"/>
              <a:t>Hyvään lopputulokseen johtava kokonaisuus on </a:t>
            </a:r>
            <a:r>
              <a:rPr lang="fi-FI" altLang="en-US" sz="1600" dirty="0" smtClean="0"/>
              <a:t>eri osatekijöiden </a:t>
            </a:r>
            <a:r>
              <a:rPr lang="fi-FI" altLang="en-US" sz="1600" dirty="0"/>
              <a:t>optimaalinen yhdistelmä</a:t>
            </a:r>
            <a:r>
              <a:rPr lang="fi-FI" altLang="en-US" sz="1600" dirty="0" smtClean="0"/>
              <a:t>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/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/>
              <a:t>Betonin valinnan kriteereitä ovat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/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Lujuus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Maksimiraekoko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Runkoaineen kulutuskestävyys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Sideaineen laatu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Vesi-sementtisuhde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Notkeus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Kutistuman suuruus / halkeilun hallinta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/>
              <a:t>Betonin valulämpötila</a:t>
            </a:r>
            <a:endParaRPr lang="fi-FI" altLang="en-US" sz="1400" dirty="0"/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dirty="0">
                <a:solidFill>
                  <a:srgbClr val="000000"/>
                </a:solidFill>
                <a:latin typeface="Arial" charset="0"/>
              </a:rPr>
              <a:t>	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="" xmlns:a16="http://schemas.microsoft.com/office/drawing/2014/main" id="{AF3AAD4B-EFA3-4694-8F22-BB09C0C5E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728" y="320392"/>
            <a:ext cx="1689313" cy="90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58090" y="216000"/>
            <a:ext cx="11125199" cy="1116000"/>
          </a:xfrm>
        </p:spPr>
        <p:txBody>
          <a:bodyPr>
            <a:normAutofit/>
          </a:bodyPr>
          <a:lstStyle/>
          <a:p>
            <a:r>
              <a:rPr lang="fi-FI" altLang="en-US" sz="1800" dirty="0" smtClean="0">
                <a:solidFill>
                  <a:srgbClr val="000000"/>
                </a:solidFill>
                <a:latin typeface="+mn-lt"/>
              </a:rPr>
              <a:t>8.4  Lämpötila</a:t>
            </a:r>
            <a:r>
              <a:rPr lang="fi-FI" altLang="en-US" sz="2800" dirty="0">
                <a:solidFill>
                  <a:srgbClr val="000000"/>
                </a:solidFill>
                <a:latin typeface="+mn-lt"/>
              </a:rPr>
              <a:t>							</a:t>
            </a:r>
            <a:endParaRPr lang="fi-FI" sz="2800" dirty="0">
              <a:latin typeface="+mn-lt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1891" y="1548000"/>
            <a:ext cx="11201399" cy="403484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</a:pPr>
            <a:r>
              <a:rPr lang="fi-FI" altLang="en-US" sz="1600" dirty="0">
                <a:solidFill>
                  <a:srgbClr val="000000"/>
                </a:solidFill>
              </a:rPr>
              <a:t>Lämpötilalla on oleellinen merkitys tuoreen betonin </a:t>
            </a:r>
            <a:r>
              <a:rPr lang="fi-FI" altLang="en-US" sz="1600" dirty="0" smtClean="0">
                <a:solidFill>
                  <a:srgbClr val="000000"/>
                </a:solidFill>
              </a:rPr>
              <a:t>ominaisuuksiin.</a:t>
            </a:r>
            <a:r>
              <a:rPr lang="fi-FI" altLang="en-US" sz="1600" dirty="0">
                <a:solidFill>
                  <a:srgbClr val="000000"/>
                </a:solidFill>
              </a:rPr>
              <a:t>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Lattiassa </a:t>
            </a:r>
            <a:r>
              <a:rPr lang="fi-FI" altLang="en-US" sz="1600" dirty="0">
                <a:solidFill>
                  <a:srgbClr val="000000"/>
                </a:solidFill>
              </a:rPr>
              <a:t>betoni on ohuena ja vaikeasti </a:t>
            </a:r>
            <a:r>
              <a:rPr lang="fi-FI" altLang="en-US" sz="1600" dirty="0" smtClean="0">
                <a:solidFill>
                  <a:srgbClr val="000000"/>
                </a:solidFill>
              </a:rPr>
              <a:t>suojattavana </a:t>
            </a:r>
            <a:r>
              <a:rPr lang="fi-FI" altLang="en-US" sz="1600" dirty="0">
                <a:solidFill>
                  <a:srgbClr val="000000"/>
                </a:solidFill>
              </a:rPr>
              <a:t>kerroksena, </a:t>
            </a:r>
            <a:r>
              <a:rPr lang="fi-FI" altLang="en-US" sz="1600" dirty="0" smtClean="0">
                <a:solidFill>
                  <a:srgbClr val="000000"/>
                </a:solidFill>
              </a:rPr>
              <a:t>jonka paksuuteen </a:t>
            </a:r>
            <a:r>
              <a:rPr lang="fi-FI" altLang="en-US" sz="1600" dirty="0">
                <a:solidFill>
                  <a:srgbClr val="000000"/>
                </a:solidFill>
              </a:rPr>
              <a:t>verrattuna </a:t>
            </a:r>
            <a:r>
              <a:rPr lang="fi-FI" altLang="en-US" sz="1600" dirty="0" smtClean="0">
                <a:solidFill>
                  <a:srgbClr val="000000"/>
                </a:solidFill>
              </a:rPr>
              <a:t>suuri</a:t>
            </a: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 smtClean="0">
                <a:solidFill>
                  <a:srgbClr val="000000"/>
                </a:solidFill>
              </a:rPr>
              <a:t>   pinta-ala </a:t>
            </a:r>
            <a:r>
              <a:rPr lang="fi-FI" altLang="en-US" sz="1600" dirty="0">
                <a:solidFill>
                  <a:srgbClr val="000000"/>
                </a:solidFill>
              </a:rPr>
              <a:t>korostaa olosuhteiden vaikutuksia</a:t>
            </a:r>
            <a:r>
              <a:rPr lang="fi-FI" altLang="en-US" sz="16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>
                <a:solidFill>
                  <a:srgbClr val="000000"/>
                </a:solidFill>
              </a:rPr>
              <a:t>								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>
                <a:solidFill>
                  <a:srgbClr val="000000"/>
                </a:solidFill>
              </a:rPr>
              <a:t>Betonimassan, ympäröivien rakenteiden ja valutilan yhtäläinen ja </a:t>
            </a:r>
            <a:r>
              <a:rPr lang="fi-FI" altLang="en-US" sz="1600" dirty="0" smtClean="0">
                <a:solidFill>
                  <a:srgbClr val="000000"/>
                </a:solidFill>
              </a:rPr>
              <a:t>tasainen lämpötila </a:t>
            </a:r>
            <a:r>
              <a:rPr lang="fi-FI" altLang="en-US" sz="1600" dirty="0">
                <a:solidFill>
                  <a:srgbClr val="000000"/>
                </a:solidFill>
              </a:rPr>
              <a:t>on ihanteellinen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 smtClean="0">
                <a:solidFill>
                  <a:srgbClr val="000000"/>
                </a:solidFill>
              </a:rPr>
              <a:t>   hyvien </a:t>
            </a:r>
            <a:r>
              <a:rPr lang="fi-FI" altLang="en-US" sz="1600" dirty="0">
                <a:solidFill>
                  <a:srgbClr val="000000"/>
                </a:solidFill>
              </a:rPr>
              <a:t>kovettumisolosuhteiden luomiseksi ja ylläpitämiseksi</a:t>
            </a:r>
            <a:r>
              <a:rPr lang="fi-FI" altLang="en-US" sz="1600" dirty="0" smtClean="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Lämpötilaerot </a:t>
            </a:r>
            <a:r>
              <a:rPr lang="fi-FI" altLang="en-US" sz="1600" dirty="0">
                <a:solidFill>
                  <a:srgbClr val="000000"/>
                </a:solidFill>
              </a:rPr>
              <a:t>aiheuttavat epätasaisen </a:t>
            </a:r>
            <a:r>
              <a:rPr lang="fi-FI" altLang="en-US" sz="1600" dirty="0" smtClean="0">
                <a:solidFill>
                  <a:srgbClr val="000000"/>
                </a:solidFill>
              </a:rPr>
              <a:t>kovettumisen </a:t>
            </a:r>
            <a:r>
              <a:rPr lang="fi-FI" altLang="en-US" sz="1600" dirty="0">
                <a:solidFill>
                  <a:srgbClr val="000000"/>
                </a:solidFill>
              </a:rPr>
              <a:t>ja lisäävät veden haihtumista tuoreen betonin </a:t>
            </a:r>
            <a:r>
              <a:rPr lang="fi-FI" altLang="en-US" sz="1600" dirty="0" smtClean="0">
                <a:solidFill>
                  <a:srgbClr val="000000"/>
                </a:solidFill>
              </a:rPr>
              <a:t>pinnasta, jolloin </a:t>
            </a:r>
            <a:r>
              <a:rPr lang="fi-FI" altLang="en-US" sz="1600" dirty="0">
                <a:solidFill>
                  <a:srgbClr val="000000"/>
                </a:solidFill>
              </a:rPr>
              <a:t>riski plastisten halkeamien </a:t>
            </a:r>
            <a:r>
              <a:rPr lang="fi-FI" altLang="en-US" sz="1600" dirty="0" smtClean="0">
                <a:solidFill>
                  <a:srgbClr val="000000"/>
                </a:solidFill>
              </a:rPr>
              <a:t>syntyyn </a:t>
            </a:r>
            <a:r>
              <a:rPr lang="fi-FI" altLang="en-US" sz="1600" dirty="0">
                <a:solidFill>
                  <a:srgbClr val="000000"/>
                </a:solidFill>
              </a:rPr>
              <a:t>kasvaa </a:t>
            </a:r>
            <a:r>
              <a:rPr lang="fi-FI" altLang="en-US" sz="1600" dirty="0" smtClean="0">
                <a:solidFill>
                  <a:srgbClr val="000000"/>
                </a:solidFill>
              </a:rPr>
              <a:t>merkittävästi.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Betonointitilan </a:t>
            </a:r>
            <a:r>
              <a:rPr lang="fi-FI" altLang="en-US" sz="1600" dirty="0">
                <a:solidFill>
                  <a:srgbClr val="000000"/>
                </a:solidFill>
              </a:rPr>
              <a:t>oikea ilman lämpötila (vähintään +10 astetta) </a:t>
            </a:r>
            <a:r>
              <a:rPr lang="fi-FI" altLang="en-US" sz="1600" dirty="0" smtClean="0">
                <a:solidFill>
                  <a:srgbClr val="000000"/>
                </a:solidFill>
              </a:rPr>
              <a:t>lähellä lattiarajaa </a:t>
            </a:r>
            <a:r>
              <a:rPr lang="fi-FI" altLang="en-US" sz="1600" dirty="0">
                <a:solidFill>
                  <a:srgbClr val="000000"/>
                </a:solidFill>
              </a:rPr>
              <a:t>on tärkeä.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Erityistä huomiota </a:t>
            </a:r>
            <a:r>
              <a:rPr lang="fi-FI" altLang="en-US" sz="1600" dirty="0">
                <a:solidFill>
                  <a:srgbClr val="000000"/>
                </a:solidFill>
              </a:rPr>
              <a:t>tulee kiinnittää nurkkiin ja </a:t>
            </a:r>
            <a:r>
              <a:rPr lang="fi-FI" altLang="en-US" sz="1600" dirty="0" smtClean="0">
                <a:solidFill>
                  <a:srgbClr val="000000"/>
                </a:solidFill>
              </a:rPr>
              <a:t>ovensuihin.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>
                <a:solidFill>
                  <a:srgbClr val="000000"/>
                </a:solidFill>
              </a:rPr>
              <a:t>Oikea lämpötila tulisi saavuttaa vähintään 12 tuntia ennen betonoinnin aloittamista.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Betonoinnin </a:t>
            </a:r>
            <a:r>
              <a:rPr lang="fi-FI" altLang="en-US" sz="1600" dirty="0">
                <a:solidFill>
                  <a:srgbClr val="000000"/>
                </a:solidFill>
              </a:rPr>
              <a:t>aikana </a:t>
            </a:r>
            <a:r>
              <a:rPr lang="fi-FI" altLang="en-US" sz="1600" dirty="0" smtClean="0">
                <a:solidFill>
                  <a:srgbClr val="000000"/>
                </a:solidFill>
              </a:rPr>
              <a:t>tulee </a:t>
            </a:r>
            <a:r>
              <a:rPr lang="fi-FI" altLang="en-US" sz="1600" dirty="0">
                <a:solidFill>
                  <a:srgbClr val="000000"/>
                </a:solidFill>
              </a:rPr>
              <a:t>välttää voimakasta lämmitystä, koska haihtuminen avonaisesta pinnasta lisääntyy.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424400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altLang="en-US" sz="1800" dirty="0" smtClean="0">
                <a:solidFill>
                  <a:srgbClr val="000000"/>
                </a:solidFill>
                <a:latin typeface="+mn-lt"/>
              </a:rPr>
              <a:t>8.4  Lämpötila…</a:t>
            </a:r>
            <a:r>
              <a:rPr lang="fi-FI" altLang="en-US" sz="2800" dirty="0">
                <a:solidFill>
                  <a:srgbClr val="000000"/>
                </a:solidFill>
                <a:latin typeface="+mn-lt"/>
              </a:rPr>
              <a:t>							</a:t>
            </a:r>
            <a:endParaRPr lang="fi-FI" sz="2800" dirty="0">
              <a:latin typeface="+mn-lt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buClrTx/>
            </a:pPr>
            <a:r>
              <a:rPr lang="fi-FI" altLang="en-US" sz="1600" dirty="0">
                <a:solidFill>
                  <a:srgbClr val="000000"/>
                </a:solidFill>
              </a:rPr>
              <a:t>Etenkin ohuissa lattioissa betonimassan lämpötila laskee </a:t>
            </a:r>
            <a:r>
              <a:rPr lang="fi-FI" altLang="en-US" sz="1600" dirty="0" smtClean="0">
                <a:solidFill>
                  <a:srgbClr val="000000"/>
                </a:solidFill>
              </a:rPr>
              <a:t>nopeasti valualustan </a:t>
            </a:r>
            <a:r>
              <a:rPr lang="fi-FI" altLang="en-US" sz="1600" dirty="0">
                <a:solidFill>
                  <a:srgbClr val="000000"/>
                </a:solidFill>
              </a:rPr>
              <a:t>(sora, betoni) lämpötilan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 smtClean="0">
                <a:solidFill>
                  <a:srgbClr val="000000"/>
                </a:solidFill>
              </a:rPr>
              <a:t>   mukaiseksi </a:t>
            </a:r>
            <a:r>
              <a:rPr lang="fi-FI" altLang="en-US" sz="1600" dirty="0">
                <a:solidFill>
                  <a:srgbClr val="000000"/>
                </a:solidFill>
              </a:rPr>
              <a:t>ja ilmatilan </a:t>
            </a:r>
            <a:r>
              <a:rPr lang="fi-FI" altLang="en-US" sz="1600" dirty="0" smtClean="0">
                <a:solidFill>
                  <a:srgbClr val="000000"/>
                </a:solidFill>
              </a:rPr>
              <a:t>voimakas</a:t>
            </a:r>
            <a:r>
              <a:rPr lang="fi-FI" altLang="en-US" sz="1600" dirty="0">
                <a:solidFill>
                  <a:srgbClr val="000000"/>
                </a:solidFill>
              </a:rPr>
              <a:t> </a:t>
            </a:r>
            <a:r>
              <a:rPr lang="fi-FI" altLang="en-US" sz="1600" dirty="0" smtClean="0">
                <a:solidFill>
                  <a:srgbClr val="000000"/>
                </a:solidFill>
              </a:rPr>
              <a:t>lämmitys </a:t>
            </a:r>
            <a:r>
              <a:rPr lang="fi-FI" altLang="en-US" sz="1600" dirty="0">
                <a:solidFill>
                  <a:srgbClr val="000000"/>
                </a:solidFill>
              </a:rPr>
              <a:t>valun aikana huonontaa tärkeitä sitoutumisen ja </a:t>
            </a:r>
            <a:r>
              <a:rPr lang="fi-FI" altLang="en-US" sz="1600" dirty="0" smtClean="0">
                <a:solidFill>
                  <a:srgbClr val="000000"/>
                </a:solidFill>
              </a:rPr>
              <a:t>kovettumisen</a:t>
            </a:r>
            <a:r>
              <a:rPr lang="fi-FI" altLang="en-US" sz="1600" dirty="0">
                <a:solidFill>
                  <a:srgbClr val="000000"/>
                </a:solidFill>
              </a:rPr>
              <a:t>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 smtClean="0">
                <a:solidFill>
                  <a:srgbClr val="000000"/>
                </a:solidFill>
              </a:rPr>
              <a:t>   alkuvaiheen </a:t>
            </a:r>
            <a:r>
              <a:rPr lang="fi-FI" altLang="en-US" sz="1600" dirty="0">
                <a:solidFill>
                  <a:srgbClr val="000000"/>
                </a:solidFill>
              </a:rPr>
              <a:t>reaktioita ja jälkiolosuhteita.				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Hyvissä </a:t>
            </a:r>
            <a:r>
              <a:rPr lang="fi-FI" altLang="en-US" sz="1600" dirty="0">
                <a:solidFill>
                  <a:srgbClr val="000000"/>
                </a:solidFill>
              </a:rPr>
              <a:t>olosuhteissa parhaat tulokset saadaan viileähköllä (15…20 C</a:t>
            </a:r>
            <a:r>
              <a:rPr lang="fi-FI" altLang="en-US" sz="1600" dirty="0" smtClean="0">
                <a:solidFill>
                  <a:srgbClr val="000000"/>
                </a:solidFill>
              </a:rPr>
              <a:t>) massalla. </a:t>
            </a:r>
          </a:p>
          <a:p>
            <a:pPr>
              <a:spcBef>
                <a:spcPct val="0"/>
              </a:spcBef>
              <a:buClrTx/>
            </a:pPr>
            <a:endParaRPr lang="fi-FI" altLang="en-US" sz="16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</a:pPr>
            <a:r>
              <a:rPr lang="fi-FI" altLang="en-US" sz="1600" dirty="0" smtClean="0">
                <a:solidFill>
                  <a:srgbClr val="000000"/>
                </a:solidFill>
              </a:rPr>
              <a:t>Viileissä </a:t>
            </a:r>
            <a:r>
              <a:rPr lang="fi-FI" altLang="en-US" sz="1600" dirty="0">
                <a:solidFill>
                  <a:srgbClr val="000000"/>
                </a:solidFill>
              </a:rPr>
              <a:t>olosuhteissa voidaan massan lämpötilaa nostaa jopa 30 C saakka. </a:t>
            </a:r>
            <a:endParaRPr lang="fi-FI" altLang="en-US" sz="16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>
                <a:solidFill>
                  <a:srgbClr val="000000"/>
                </a:solidFill>
              </a:rPr>
              <a:t> </a:t>
            </a:r>
            <a:r>
              <a:rPr lang="fi-FI" altLang="en-US" sz="1600" dirty="0" smtClean="0">
                <a:solidFill>
                  <a:srgbClr val="000000"/>
                </a:solidFill>
              </a:rPr>
              <a:t>  Tällöin </a:t>
            </a:r>
            <a:r>
              <a:rPr lang="fi-FI" altLang="en-US" sz="1600" dirty="0">
                <a:solidFill>
                  <a:srgbClr val="000000"/>
                </a:solidFill>
              </a:rPr>
              <a:t>kuitenkin </a:t>
            </a:r>
            <a:r>
              <a:rPr lang="fi-FI" altLang="en-US" sz="1600" dirty="0" smtClean="0">
                <a:solidFill>
                  <a:srgbClr val="000000"/>
                </a:solidFill>
              </a:rPr>
              <a:t>kaikkiin työvaiheisiin </a:t>
            </a:r>
            <a:r>
              <a:rPr lang="fi-FI" altLang="en-US" sz="1600" dirty="0">
                <a:solidFill>
                  <a:srgbClr val="000000"/>
                </a:solidFill>
              </a:rPr>
              <a:t>käytettävä aika lyhenee merkittävästi.		</a:t>
            </a: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>
                <a:solidFill>
                  <a:srgbClr val="000000"/>
                </a:solidFill>
              </a:rPr>
              <a:t>								</a:t>
            </a:r>
          </a:p>
          <a:p>
            <a:pPr>
              <a:spcBef>
                <a:spcPct val="0"/>
              </a:spcBef>
              <a:buClrTx/>
            </a:pPr>
            <a:r>
              <a:rPr lang="fi-FI" altLang="en-US" sz="1600" dirty="0">
                <a:solidFill>
                  <a:srgbClr val="000000"/>
                </a:solidFill>
              </a:rPr>
              <a:t>Karkeana sääntönä voidaan pitää, että esimerkiksi</a:t>
            </a:r>
            <a:r>
              <a:rPr lang="fi-FI" altLang="en-US" sz="1600" b="1" dirty="0">
                <a:solidFill>
                  <a:srgbClr val="000000"/>
                </a:solidFill>
              </a:rPr>
              <a:t> </a:t>
            </a:r>
            <a:endParaRPr lang="fi-FI" altLang="en-US" sz="16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fi-FI" altLang="en-US" sz="1600" b="1" dirty="0">
              <a:solidFill>
                <a:srgbClr val="000000"/>
              </a:solidFill>
            </a:endParaRP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>
                <a:solidFill>
                  <a:srgbClr val="000000"/>
                </a:solidFill>
              </a:rPr>
              <a:t>	lämpötilan lasku +20 </a:t>
            </a:r>
            <a:r>
              <a:rPr lang="fi-FI" altLang="en-US" sz="1400" dirty="0">
                <a:solidFill>
                  <a:srgbClr val="000000"/>
                </a:solidFill>
              </a:rPr>
              <a:t>asteesta  +10 asteeseen </a:t>
            </a:r>
            <a:r>
              <a:rPr lang="fi-FI" altLang="en-US" sz="1400" dirty="0" smtClean="0">
                <a:solidFill>
                  <a:srgbClr val="000000"/>
                </a:solidFill>
              </a:rPr>
              <a:t>kaksinkertaistaa sitoutumisajan</a:t>
            </a:r>
          </a:p>
          <a:p>
            <a:pPr marL="0" indent="0">
              <a:spcBef>
                <a:spcPct val="0"/>
              </a:spcBef>
              <a:buClrTx/>
              <a:buNone/>
            </a:pPr>
            <a:r>
              <a:rPr lang="fi-FI" altLang="en-US" sz="1600" dirty="0" smtClean="0">
                <a:solidFill>
                  <a:srgbClr val="000000"/>
                </a:solidFill>
              </a:rPr>
              <a:t> </a:t>
            </a:r>
          </a:p>
          <a:p>
            <a:pPr lvl="1">
              <a:spcBef>
                <a:spcPct val="0"/>
              </a:spcBef>
              <a:buClrTx/>
            </a:pPr>
            <a:r>
              <a:rPr lang="fi-FI" altLang="en-US" sz="1400" dirty="0" smtClean="0">
                <a:solidFill>
                  <a:srgbClr val="000000"/>
                </a:solidFill>
              </a:rPr>
              <a:t>	vastaavasti </a:t>
            </a:r>
            <a:r>
              <a:rPr lang="fi-FI" altLang="en-US" sz="1400" dirty="0">
                <a:solidFill>
                  <a:srgbClr val="000000"/>
                </a:solidFill>
              </a:rPr>
              <a:t>lämpötilan nousu +20 asteesta </a:t>
            </a:r>
            <a:r>
              <a:rPr lang="fi-FI" altLang="en-US" sz="1400" dirty="0" smtClean="0">
                <a:solidFill>
                  <a:srgbClr val="000000"/>
                </a:solidFill>
              </a:rPr>
              <a:t>+</a:t>
            </a:r>
            <a:r>
              <a:rPr lang="fi-FI" altLang="en-US" sz="1400" dirty="0">
                <a:solidFill>
                  <a:srgbClr val="000000"/>
                </a:solidFill>
              </a:rPr>
              <a:t>30 asteeseen </a:t>
            </a:r>
            <a:r>
              <a:rPr lang="fi-FI" altLang="en-US" sz="1400" dirty="0" smtClean="0">
                <a:solidFill>
                  <a:srgbClr val="000000"/>
                </a:solidFill>
              </a:rPr>
              <a:t>puolittaa sitoutumisajan</a:t>
            </a:r>
            <a:r>
              <a:rPr lang="fi-FI" altLang="en-US" sz="1400" dirty="0">
                <a:solidFill>
                  <a:srgbClr val="000000"/>
                </a:solidFill>
              </a:rPr>
              <a:t>.								</a:t>
            </a:r>
          </a:p>
        </p:txBody>
      </p:sp>
    </p:spTree>
    <p:extLst>
      <p:ext uri="{BB962C8B-B14F-4D97-AF65-F5344CB8AC3E}">
        <p14:creationId xmlns:p14="http://schemas.microsoft.com/office/powerpoint/2010/main" val="2208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defRPr/>
            </a:pPr>
            <a:r>
              <a:rPr lang="fi-FI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fi-FI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Betonilattian oikeaoppinen toteutus</a:t>
            </a:r>
            <a:endParaRPr lang="fi-FI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Koko 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projektin ajan: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tiivis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yhteistyö,   ”ehjä ketju”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tiukka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kontrolli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laadusta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oltava valmis maksamaan</a:t>
            </a:r>
          </a:p>
          <a:p>
            <a:pPr marL="0" indent="0">
              <a:buNone/>
              <a:defRPr/>
            </a:pPr>
            <a:endParaRPr lang="fi-FI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endParaRPr lang="fi-FI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Ennen 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valuun ryhtymistä: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huolellinen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suunnittelu ja mitoitus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alustan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tarkistus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hyvät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olosuhteet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onnistunut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massan valinta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Toteutusvaiheessa: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oikea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työsuoritus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tasalaatuinen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massa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hyvät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olosuhteet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sopivat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valualueet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huolellinen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jälkihoito</a:t>
            </a:r>
          </a:p>
          <a:p>
            <a:pPr marL="0" indent="0">
              <a:buNone/>
              <a:defRPr/>
            </a:pPr>
            <a:endParaRPr lang="fi-FI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fi-FI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Valujen </a:t>
            </a:r>
            <a:r>
              <a:rPr lang="fi-FI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jälkeen: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huolellinen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jälkihoito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ei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liian aikaista kuormittamista</a:t>
            </a:r>
          </a:p>
          <a:p>
            <a:pPr>
              <a:defRPr/>
            </a:pPr>
            <a:r>
              <a:rPr lang="fi-FI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ei </a:t>
            </a:r>
            <a:r>
              <a:rPr lang="fi-FI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liian aikaista päällystämistä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037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04BB2401-79CE-4099-B619-0D7D440BCE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Hannu </a:t>
            </a:r>
            <a:r>
              <a:rPr lang="fi-FI" dirty="0" smtClean="0"/>
              <a:t>Timonen-Nissi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0768C205-70B1-42FD-8AD2-5D9E9E2BCE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 smtClean="0"/>
          </a:p>
          <a:p>
            <a:r>
              <a:rPr lang="fi-FI" dirty="0" err="1" smtClean="0"/>
              <a:t>hannu.timonen-nissi@rudus.fi</a:t>
            </a:r>
            <a:endParaRPr lang="fi-FI" dirty="0"/>
          </a:p>
          <a:p>
            <a:r>
              <a:rPr lang="fi-FI" dirty="0"/>
              <a:t>www.rudus.fi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1026" name="Picture 2" descr="\\rlfs01\RBTJAKO1\RBTKuva-arkisto\Leena\Suojatut\2018\Betoniakatemia\wetransfer-ddbea8\Rudus_betoni_akatemia_vaaka\Rudus_betoni_akatemia_vaaka_Folder\Rudus_betoni_akatemia_vaaka_Black-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48" y="5733786"/>
            <a:ext cx="3816207" cy="137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2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udus-Teema_upd">
  <a:themeElements>
    <a:clrScheme name="Rudus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300"/>
      </a:accent1>
      <a:accent2>
        <a:srgbClr val="268EC9"/>
      </a:accent2>
      <a:accent3>
        <a:srgbClr val="22B14B"/>
      </a:accent3>
      <a:accent4>
        <a:srgbClr val="5D79BB"/>
      </a:accent4>
      <a:accent5>
        <a:srgbClr val="C9B82E"/>
      </a:accent5>
      <a:accent6>
        <a:srgbClr val="497996"/>
      </a:accent6>
      <a:hlink>
        <a:srgbClr val="0563C1"/>
      </a:hlink>
      <a:folHlink>
        <a:srgbClr val="954F72"/>
      </a:folHlink>
    </a:clrScheme>
    <a:fontScheme name="Rudus-fonti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udus_PPT-pohja_Laajakuva_Verdana_pie+kuvat" id="{C6ECEA65-A314-1E40-A2A7-BBC5FD4F1DAA}" vid="{4285FFDE-AA1D-C048-8ADD-581F2391D10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f1b464-c3ae-41c6-8228-b62746b025c2"/>
    <eb28075b6bbf45dc81c20999e6c92629 xmlns="b9f1b464-c3ae-41c6-8228-b62746b025c2">
      <Terms xmlns="http://schemas.microsoft.com/office/infopath/2007/PartnerControls"/>
    </eb28075b6bbf45dc81c20999e6c92629>
    <PysyvaTiedosto xmlns="2FDD7AFC-BBF8-4690-AC36-B658316FCD71">false</PysyvaTiedosto>
    <o9287937ff5748058711eba5edaa1725 xmlns="b9f1b464-c3ae-41c6-8228-b62746b025c2">
      <Terms xmlns="http://schemas.microsoft.com/office/infopath/2007/PartnerControls"/>
    </o9287937ff5748058711eba5edaa1725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5DC8117BE7C7D45800A3CECCE708DD0" ma:contentTypeVersion="" ma:contentTypeDescription="Luo uusi asiakirja." ma:contentTypeScope="" ma:versionID="a22e1f3b7b77faad2356643283fd916c">
  <xsd:schema xmlns:xsd="http://www.w3.org/2001/XMLSchema" xmlns:xs="http://www.w3.org/2001/XMLSchema" xmlns:p="http://schemas.microsoft.com/office/2006/metadata/properties" xmlns:ns2="2FDD7AFC-BBF8-4690-AC36-B658316FCD71" xmlns:ns3="b9f1b464-c3ae-41c6-8228-b62746b025c2" targetNamespace="http://schemas.microsoft.com/office/2006/metadata/properties" ma:root="true" ma:fieldsID="4afaf189db17ee04428aac919676e4c9" ns2:_="" ns3:_="">
    <xsd:import namespace="2FDD7AFC-BBF8-4690-AC36-B658316FCD71"/>
    <xsd:import namespace="b9f1b464-c3ae-41c6-8228-b62746b025c2"/>
    <xsd:element name="properties">
      <xsd:complexType>
        <xsd:sequence>
          <xsd:element name="documentManagement">
            <xsd:complexType>
              <xsd:all>
                <xsd:element ref="ns2:PysyvaTiedosto" minOccurs="0"/>
                <xsd:element ref="ns3:eb28075b6bbf45dc81c20999e6c92629" minOccurs="0"/>
                <xsd:element ref="ns3:TaxCatchAll" minOccurs="0"/>
                <xsd:element ref="ns3:o9287937ff5748058711eba5edaa172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D7AFC-BBF8-4690-AC36-B658316FCD71" elementFormDefault="qualified">
    <xsd:import namespace="http://schemas.microsoft.com/office/2006/documentManagement/types"/>
    <xsd:import namespace="http://schemas.microsoft.com/office/infopath/2007/PartnerControls"/>
    <xsd:element name="PysyvaTiedosto" ma:index="8" nillable="true" ma:displayName="Pysyvä tiedosto" ma:default="0" ma:internalName="PysyvaTiedosto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1b464-c3ae-41c6-8228-b62746b025c2" elementFormDefault="qualified">
    <xsd:import namespace="http://schemas.microsoft.com/office/2006/documentManagement/types"/>
    <xsd:import namespace="http://schemas.microsoft.com/office/infopath/2007/PartnerControls"/>
    <xsd:element name="eb28075b6bbf45dc81c20999e6c92629" ma:index="10" nillable="true" ma:taxonomy="true" ma:internalName="eb28075b6bbf45dc81c20999e6c92629" ma:taxonomyFieldName="DokumentinAihe" ma:displayName="Dokumentin aihe" ma:default="" ma:fieldId="{eb28075b-6bbf-45dc-81c2-0999e6c92629}" ma:sspId="eaa464c8-7b90-4d64-aa54-d8b506fad90c" ma:termSetId="c6018eb0-a8ff-4207-a4e7-9af73a5a963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Luokituksen Kaikki-sarake" ma:hidden="true" ma:list="{35f11d07-2434-4b9f-8d40-827224899f26}" ma:internalName="TaxCatchAll" ma:showField="CatchAllData" ma:web="b9f1b464-c3ae-41c6-8228-b62746b025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9287937ff5748058711eba5edaa1725" ma:index="13" nillable="true" ma:taxonomy="true" ma:internalName="o9287937ff5748058711eba5edaa1725" ma:taxonomyFieldName="Dokumenttityyppi" ma:displayName="Dokumenttityyppi" ma:default="" ma:fieldId="{89287937-ff57-4805-8711-eba5edaa1725}" ma:sspId="eaa464c8-7b90-4d64-aa54-d8b506fad90c" ma:termSetId="508a21e1-d072-4e8a-a0f6-640b750344bb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E44850-7FED-40E1-8CBB-68D0D71C3297}">
  <ds:schemaRefs>
    <ds:schemaRef ds:uri="2FDD7AFC-BBF8-4690-AC36-B658316FCD71"/>
    <ds:schemaRef ds:uri="http://purl.org/dc/elements/1.1/"/>
    <ds:schemaRef ds:uri="http://purl.org/dc/terms/"/>
    <ds:schemaRef ds:uri="b9f1b464-c3ae-41c6-8228-b62746b025c2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2EF1EF8-F791-4919-853E-0795517E16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11C008-86AF-4B02-88AB-0712529F73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D7AFC-BBF8-4690-AC36-B658316FCD71"/>
    <ds:schemaRef ds:uri="b9f1b464-c3ae-41c6-8228-b62746b02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Rudus-Teema_upd</Template>
  <TotalTime>0</TotalTime>
  <Words>1848</Words>
  <Application>Microsoft Office PowerPoint</Application>
  <PresentationFormat>Mukautettu</PresentationFormat>
  <Paragraphs>391</Paragraphs>
  <Slides>30</Slides>
  <Notes>0</Notes>
  <HiddenSlides>0</HiddenSlides>
  <MMClips>0</MMClips>
  <ScaleCrop>false</ScaleCrop>
  <HeadingPairs>
    <vt:vector size="6" baseType="variant"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30</vt:i4>
      </vt:variant>
    </vt:vector>
  </HeadingPairs>
  <TitlesOfParts>
    <vt:vector size="32" baseType="lpstr">
      <vt:lpstr>Rudus-Teema_upd</vt:lpstr>
      <vt:lpstr>Acrobat Document</vt:lpstr>
      <vt:lpstr>Betonilattiat</vt:lpstr>
      <vt:lpstr>Betonilattiat yleistä </vt:lpstr>
      <vt:lpstr>Tyypillisimpiä ongelmia</vt:lpstr>
      <vt:lpstr>By 45 BLY 7  BETONILATTIAT 2018</vt:lpstr>
      <vt:lpstr>By 45 BLY 7  BETONILATTIAT 2018…</vt:lpstr>
      <vt:lpstr>1. Betonilattioiden perustyypit  1.1 Maanvarainen laatta</vt:lpstr>
      <vt:lpstr>1.2 Paalulaatta</vt:lpstr>
      <vt:lpstr>1.3 Pintabetonilattia</vt:lpstr>
      <vt:lpstr>1.4 Kantava paikalla valettu laatta ilman erillistä pintavalua</vt:lpstr>
      <vt:lpstr>2. Betonilattioiden luokitusjärjestelmä</vt:lpstr>
      <vt:lpstr>2.12 Luokitusmerkintä</vt:lpstr>
      <vt:lpstr>2.2 Luokitusjärjestelmän käyttö ja soveltaminen </vt:lpstr>
      <vt:lpstr>3. Betonilattioiden laatuvaatimukset</vt:lpstr>
      <vt:lpstr>4. Lattiapäällysteiden ja –pinnotteiden asettamat vaatimukset</vt:lpstr>
      <vt:lpstr>4.2 Rasitustyypit  </vt:lpstr>
      <vt:lpstr>5. Lattiabetonin raudoitus</vt:lpstr>
      <vt:lpstr>6. Lattioiden saumat</vt:lpstr>
      <vt:lpstr>6.31 Esimerkki laattojen saumajaon suunnittelusta</vt:lpstr>
      <vt:lpstr>7. Lattiabetonin kuivuminen  7.1 Lattiabetoni ja kosteus</vt:lpstr>
      <vt:lpstr>7.2 Betonilattian kuivumiseen vaikuttavat toimenpiteet </vt:lpstr>
      <vt:lpstr>8. Betonilattian toteutusohjeet</vt:lpstr>
      <vt:lpstr>   Aloituskokouksessa käsitellään tarvittavassa laajuudessa seuraavat asiat: </vt:lpstr>
      <vt:lpstr>Aloituskokous…</vt:lpstr>
      <vt:lpstr>PowerPoint-esitys</vt:lpstr>
      <vt:lpstr>8.2  Työmenetelmän valinta </vt:lpstr>
      <vt:lpstr>8.3 Betonin valinta</vt:lpstr>
      <vt:lpstr>8.4  Lämpötila       </vt:lpstr>
      <vt:lpstr>8.4  Lämpötila…       </vt:lpstr>
      <vt:lpstr>9.  Betonilattian oikeaoppinen toteutus</vt:lpstr>
      <vt:lpstr>Hannu Timonen-Nissi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Tietoa Ruduksesta</dc:title>
  <dc:creator>Microsoft Office -käyttäjä</dc:creator>
  <cp:lastModifiedBy>Timonen-Nissi, Hannu</cp:lastModifiedBy>
  <cp:revision>102</cp:revision>
  <dcterms:created xsi:type="dcterms:W3CDTF">2018-09-10T06:26:24Z</dcterms:created>
  <dcterms:modified xsi:type="dcterms:W3CDTF">2019-01-29T04:45:10Z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0x01010045DC8117BE7C7D45800A3CECCE708DD0</vt:lpwstr>
  </property>
  <property fmtid="{D5CDD505-2E9C-101B-9397-08002B2CF9AE}" pid="3" name="Dokumenttityyppi">
    <vt:lpwstr/>
  </property>
  <property fmtid="{D5CDD505-2E9C-101B-9397-08002B2CF9AE}" pid="4" name="DokumentinAihe">
    <vt:lpwstr/>
  </property>
</Properties>
</file>